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64" r:id="rId3"/>
    <p:sldId id="258" r:id="rId4"/>
    <p:sldId id="277" r:id="rId5"/>
    <p:sldId id="259" r:id="rId6"/>
    <p:sldId id="283" r:id="rId7"/>
    <p:sldId id="287" r:id="rId8"/>
    <p:sldId id="261" r:id="rId9"/>
    <p:sldId id="285" r:id="rId10"/>
    <p:sldId id="284" r:id="rId11"/>
    <p:sldId id="286" r:id="rId12"/>
    <p:sldId id="270" r:id="rId13"/>
    <p:sldId id="288" r:id="rId14"/>
    <p:sldId id="276" r:id="rId15"/>
    <p:sldId id="289" r:id="rId16"/>
    <p:sldId id="290" r:id="rId17"/>
    <p:sldId id="263"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Libre Baskerville" panose="02000000000000000000" pitchFamily="2" charset="0"/>
      <p:regular r:id="rId26"/>
      <p:bold r:id="rId27"/>
      <p:italic r:id="rId28"/>
    </p:embeddedFont>
    <p:embeddedFont>
      <p:font typeface="Muli Bold" panose="020B0604020202020204" charset="0"/>
      <p:regular r:id="rId29"/>
    </p:embeddedFont>
    <p:embeddedFont>
      <p:font typeface="Muli Regular" panose="020B0604020202020204" charset="0"/>
      <p:regular r:id="rId30"/>
    </p:embeddedFont>
    <p:embeddedFont>
      <p:font typeface="Muli Regular Bold" panose="020B0604020202020204" charset="0"/>
      <p:regular r:id="rId31"/>
    </p:embeddedFont>
    <p:embeddedFont>
      <p:font typeface="Oswald" panose="00000500000000000000" pitchFamily="2" charset="0"/>
      <p:regular r:id="rId32"/>
      <p:bold r:id="rId33"/>
    </p:embeddedFont>
    <p:embeddedFont>
      <p:font typeface="Saira ExtraCondensed Medium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61282-5164-4EBE-9D65-B88F90C23F95}"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6471D-34A3-4505-928B-06EB7A681895}" type="slidenum">
              <a:rPr lang="en-US" smtClean="0"/>
              <a:t>‹#›</a:t>
            </a:fld>
            <a:endParaRPr lang="en-US"/>
          </a:p>
        </p:txBody>
      </p:sp>
    </p:spTree>
    <p:extLst>
      <p:ext uri="{BB962C8B-B14F-4D97-AF65-F5344CB8AC3E}">
        <p14:creationId xmlns:p14="http://schemas.microsoft.com/office/powerpoint/2010/main" val="68235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9d6cef8e2b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19d6cef8e2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990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9d6cef8e2b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19d6cef8e2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484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7.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10.sv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27812"/>
            <a:ext cx="5250320" cy="930488"/>
            <a:chOff x="0" y="0"/>
            <a:chExt cx="7000427" cy="124065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40650" cy="1240650"/>
            </a:xfrm>
            <a:prstGeom prst="rect">
              <a:avLst/>
            </a:prstGeom>
          </p:spPr>
        </p:pic>
        <p:sp>
          <p:nvSpPr>
            <p:cNvPr id="4" name="TextBox 4"/>
            <p:cNvSpPr txBox="1"/>
            <p:nvPr/>
          </p:nvSpPr>
          <p:spPr>
            <a:xfrm>
              <a:off x="1603965" y="311785"/>
              <a:ext cx="5396462" cy="534078"/>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Muli Regular"/>
                </a:rPr>
                <a:t>FurnitureShop</a:t>
              </a:r>
            </a:p>
          </p:txBody>
        </p:sp>
      </p:grpSp>
      <p:sp>
        <p:nvSpPr>
          <p:cNvPr id="6" name="TextBox 6"/>
          <p:cNvSpPr txBox="1"/>
          <p:nvPr/>
        </p:nvSpPr>
        <p:spPr>
          <a:xfrm>
            <a:off x="1028700" y="1778812"/>
            <a:ext cx="8905877" cy="2003434"/>
          </a:xfrm>
          <a:prstGeom prst="rect">
            <a:avLst/>
          </a:prstGeom>
        </p:spPr>
        <p:txBody>
          <a:bodyPr lIns="0" tIns="0" rIns="0" bIns="0" rtlCol="0" anchor="t">
            <a:spAutoFit/>
          </a:bodyPr>
          <a:lstStyle/>
          <a:p>
            <a:pPr marL="0" marR="0" algn="ctr">
              <a:lnSpc>
                <a:spcPct val="106000"/>
              </a:lnSpc>
              <a:spcBef>
                <a:spcPts val="0"/>
              </a:spcBef>
              <a:spcAft>
                <a:spcPts val="600"/>
              </a:spcAft>
            </a:pPr>
            <a:r>
              <a:rPr lang="en-US" sz="4000" b="1">
                <a:solidFill>
                  <a:srgbClr val="000000"/>
                </a:solidFill>
                <a:effectLst/>
                <a:latin typeface="Times New Roman" panose="02020603050405020304" pitchFamily="18" charset="0"/>
                <a:ea typeface="Times New Roman" panose="02020603050405020304" pitchFamily="18" charset="0"/>
              </a:rPr>
              <a:t>BÁO CÁO BÀI TẬP NHÓM</a:t>
            </a:r>
            <a:endParaRPr lang="en-US" sz="4000">
              <a:effectLst/>
              <a:latin typeface="Calibri" panose="020F0502020204030204" pitchFamily="34" charset="0"/>
              <a:ea typeface="Times New Roman" panose="02020603050405020304" pitchFamily="18" charset="0"/>
            </a:endParaRPr>
          </a:p>
          <a:p>
            <a:pPr marL="0" marR="0" algn="ctr">
              <a:lnSpc>
                <a:spcPct val="106000"/>
              </a:lnSpc>
              <a:spcBef>
                <a:spcPts val="0"/>
              </a:spcBef>
              <a:spcAft>
                <a:spcPts val="600"/>
              </a:spcAft>
            </a:pPr>
            <a:r>
              <a:rPr lang="en-US" sz="4000" b="1">
                <a:solidFill>
                  <a:srgbClr val="000000"/>
                </a:solidFill>
                <a:effectLst/>
                <a:latin typeface="Times New Roman" panose="02020603050405020304" pitchFamily="18" charset="0"/>
                <a:ea typeface="Times New Roman" panose="02020603050405020304" pitchFamily="18" charset="0"/>
              </a:rPr>
              <a:t>PHÁT TRIỂN ỨNG DỤNG WEB NÂNG CAO</a:t>
            </a:r>
            <a:endParaRPr lang="en-US" sz="4000">
              <a:effectLst/>
              <a:latin typeface="Calibri" panose="020F0502020204030204" pitchFamily="34" charset="0"/>
              <a:ea typeface="Times New Roman" panose="02020603050405020304" pitchFamily="18" charset="0"/>
            </a:endParaRPr>
          </a:p>
        </p:txBody>
      </p:sp>
      <p:grpSp>
        <p:nvGrpSpPr>
          <p:cNvPr id="8" name="Group 8"/>
          <p:cNvGrpSpPr/>
          <p:nvPr/>
        </p:nvGrpSpPr>
        <p:grpSpPr>
          <a:xfrm>
            <a:off x="11584888" y="-5151789"/>
            <a:ext cx="8275151" cy="18621426"/>
            <a:chOff x="0" y="0"/>
            <a:chExt cx="11033535" cy="24828568"/>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1208012"/>
              <a:ext cx="11033535" cy="136205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33535" cy="13620556"/>
            </a:xfrm>
            <a:prstGeom prst="rect">
              <a:avLst/>
            </a:prstGeom>
          </p:spPr>
        </p:pic>
      </p:grpSp>
      <p:grpSp>
        <p:nvGrpSpPr>
          <p:cNvPr id="11" name="Group 11"/>
          <p:cNvGrpSpPr>
            <a:grpSpLocks noChangeAspect="1"/>
          </p:cNvGrpSpPr>
          <p:nvPr/>
        </p:nvGrpSpPr>
        <p:grpSpPr>
          <a:xfrm>
            <a:off x="11160028" y="438150"/>
            <a:ext cx="8406175" cy="10473094"/>
            <a:chOff x="0" y="0"/>
            <a:chExt cx="6089650" cy="7586980"/>
          </a:xfrm>
        </p:grpSpPr>
        <p:sp>
          <p:nvSpPr>
            <p:cNvPr id="12" name="Freeform 12"/>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t="-10146" b="-10146"/>
              </a:stretch>
            </a:blip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22464" y="-678389"/>
            <a:ext cx="11443955" cy="10965389"/>
          </a:xfrm>
          <a:prstGeom prst="rect">
            <a:avLst/>
          </a:prstGeom>
        </p:spPr>
      </p:pic>
      <p:sp>
        <p:nvSpPr>
          <p:cNvPr id="15" name="TextBox 14">
            <a:extLst>
              <a:ext uri="{FF2B5EF4-FFF2-40B4-BE49-F238E27FC236}">
                <a16:creationId xmlns:a16="http://schemas.microsoft.com/office/drawing/2014/main" id="{9C6A91D1-415D-08A7-C3A4-90F2DB7DF83C}"/>
              </a:ext>
            </a:extLst>
          </p:cNvPr>
          <p:cNvSpPr txBox="1"/>
          <p:nvPr/>
        </p:nvSpPr>
        <p:spPr>
          <a:xfrm>
            <a:off x="2620215" y="4951421"/>
            <a:ext cx="6302726" cy="2308324"/>
          </a:xfrm>
          <a:prstGeom prst="rect">
            <a:avLst/>
          </a:prstGeom>
          <a:noFill/>
        </p:spPr>
        <p:txBody>
          <a:bodyPr wrap="square" rtlCol="0">
            <a:spAutoFit/>
          </a:bodyPr>
          <a:lstStyle/>
          <a:p>
            <a:pPr algn="ctr"/>
            <a:r>
              <a:rPr lang="en-US" sz="2800" b="1" u="sng">
                <a:solidFill>
                  <a:srgbClr val="000000"/>
                </a:solidFill>
                <a:effectLst/>
                <a:latin typeface="Times New Roman" panose="02020603050405020304" pitchFamily="18" charset="0"/>
                <a:ea typeface="Times New Roman" panose="02020603050405020304" pitchFamily="18" charset="0"/>
              </a:rPr>
              <a:t>ĐỀ TÀI:</a:t>
            </a:r>
            <a:r>
              <a:rPr lang="en-US" sz="2800" b="1">
                <a:solidFill>
                  <a:srgbClr val="000000"/>
                </a:solidFill>
                <a:effectLst/>
                <a:latin typeface="Times New Roman" panose="02020603050405020304" pitchFamily="18" charset="0"/>
                <a:ea typeface="Times New Roman" panose="02020603050405020304" pitchFamily="18" charset="0"/>
              </a:rPr>
              <a:t> XÂY DỰNG ỨNG DỤNG WEB CHO CỬA HÀNG NỘI THẤT</a:t>
            </a:r>
            <a:br>
              <a:rPr lang="en-US" sz="2800" b="1">
                <a:solidFill>
                  <a:srgbClr val="000000"/>
                </a:solidFill>
                <a:effectLst/>
                <a:latin typeface="Times New Roman" panose="02020603050405020304" pitchFamily="18" charset="0"/>
                <a:ea typeface="Times New Roman" panose="02020603050405020304" pitchFamily="18" charset="0"/>
              </a:rPr>
            </a:br>
            <a:endParaRPr lang="en-US" sz="2800" b="1">
              <a:solidFill>
                <a:srgbClr val="000000"/>
              </a:solidFill>
              <a:effectLst/>
              <a:latin typeface="Times New Roman" panose="02020603050405020304" pitchFamily="18" charset="0"/>
              <a:ea typeface="Times New Roman" panose="02020603050405020304" pitchFamily="18" charset="0"/>
            </a:endParaRPr>
          </a:p>
          <a:p>
            <a:pPr algn="ctr"/>
            <a:r>
              <a:rPr lang="en-US" sz="2800" b="1">
                <a:solidFill>
                  <a:srgbClr val="000000"/>
                </a:solidFill>
                <a:effectLst/>
                <a:latin typeface="Times New Roman" panose="02020603050405020304" pitchFamily="18" charset="0"/>
                <a:ea typeface="Times New Roman" panose="02020603050405020304" pitchFamily="18" charset="0"/>
              </a:rPr>
              <a:t>Nhóm 14</a:t>
            </a:r>
            <a:endParaRPr lang="en-US" sz="2800">
              <a:effectLst/>
              <a:latin typeface="Calibri" panose="020F0502020204030204" pitchFamily="34" charset="0"/>
              <a:ea typeface="Times New Roman" panose="02020603050405020304" pitchFamily="18" charset="0"/>
            </a:endParaRPr>
          </a:p>
          <a:p>
            <a:pPr algn="ctr"/>
            <a:endParaRPr 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4" name="Table 3">
            <a:extLst>
              <a:ext uri="{FF2B5EF4-FFF2-40B4-BE49-F238E27FC236}">
                <a16:creationId xmlns:a16="http://schemas.microsoft.com/office/drawing/2014/main" id="{175C68FB-BB33-2B44-8B3B-7FF2D9001442}"/>
              </a:ext>
            </a:extLst>
          </p:cNvPr>
          <p:cNvGraphicFramePr>
            <a:graphicFrameLocks noGrp="1"/>
          </p:cNvGraphicFramePr>
          <p:nvPr>
            <p:extLst>
              <p:ext uri="{D42A27DB-BD31-4B8C-83A1-F6EECF244321}">
                <p14:modId xmlns:p14="http://schemas.microsoft.com/office/powerpoint/2010/main" val="1445685985"/>
              </p:ext>
            </p:extLst>
          </p:nvPr>
        </p:nvGraphicFramePr>
        <p:xfrm>
          <a:off x="2819400" y="3086100"/>
          <a:ext cx="11277598" cy="6457176"/>
        </p:xfrm>
        <a:graphic>
          <a:graphicData uri="http://schemas.openxmlformats.org/drawingml/2006/table">
            <a:tbl>
              <a:tblPr bandRow="1">
                <a:tableStyleId>{073A0DAA-6AF3-43AB-8588-CEC1D06C72B9}</a:tableStyleId>
              </a:tblPr>
              <a:tblGrid>
                <a:gridCol w="799948">
                  <a:extLst>
                    <a:ext uri="{9D8B030D-6E8A-4147-A177-3AD203B41FA5}">
                      <a16:colId xmlns:a16="http://schemas.microsoft.com/office/drawing/2014/main" val="2039017497"/>
                    </a:ext>
                  </a:extLst>
                </a:gridCol>
                <a:gridCol w="3487329">
                  <a:extLst>
                    <a:ext uri="{9D8B030D-6E8A-4147-A177-3AD203B41FA5}">
                      <a16:colId xmlns:a16="http://schemas.microsoft.com/office/drawing/2014/main" val="4058577158"/>
                    </a:ext>
                  </a:extLst>
                </a:gridCol>
                <a:gridCol w="6990321">
                  <a:extLst>
                    <a:ext uri="{9D8B030D-6E8A-4147-A177-3AD203B41FA5}">
                      <a16:colId xmlns:a16="http://schemas.microsoft.com/office/drawing/2014/main" val="1624751197"/>
                    </a:ext>
                  </a:extLst>
                </a:gridCol>
              </a:tblGrid>
              <a:tr h="323089">
                <a:tc gridSpan="3">
                  <a:txBody>
                    <a:bodyPr/>
                    <a:lstStyle/>
                    <a:p>
                      <a:pPr marL="0" marR="0" algn="ctr">
                        <a:lnSpc>
                          <a:spcPct val="106000"/>
                        </a:lnSpc>
                        <a:spcBef>
                          <a:spcPts val="200"/>
                        </a:spcBef>
                        <a:spcAft>
                          <a:spcPts val="0"/>
                        </a:spcAft>
                      </a:pPr>
                      <a:r>
                        <a:rPr lang="en-US" sz="2100">
                          <a:effectLst/>
                        </a:rPr>
                        <a:t>TRANG ADMIN</a:t>
                      </a:r>
                      <a:endParaRPr lang="en-US" sz="21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3600" marR="173600" marT="86800" marB="8680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1687187"/>
                  </a:ext>
                </a:extLst>
              </a:tr>
              <a:tr h="1720452">
                <a:tc>
                  <a:txBody>
                    <a:bodyPr/>
                    <a:lstStyle/>
                    <a:p>
                      <a:pPr marL="0" marR="0">
                        <a:lnSpc>
                          <a:spcPct val="106000"/>
                        </a:lnSpc>
                        <a:spcBef>
                          <a:spcPts val="0"/>
                        </a:spcBef>
                        <a:spcAft>
                          <a:spcPts val="600"/>
                        </a:spcAft>
                      </a:pPr>
                      <a:r>
                        <a:rPr lang="en-US" sz="2500">
                          <a:effectLst/>
                        </a:rPr>
                        <a:t>7</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Thanh điều hướng</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Thanh điều hướng gồm các chức năng:</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Chuyển đổi giữa các thành phần quản lý admin</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Liên kết đăng nhập</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1197063397"/>
                  </a:ext>
                </a:extLst>
              </a:tr>
              <a:tr h="2119129">
                <a:tc>
                  <a:txBody>
                    <a:bodyPr/>
                    <a:lstStyle/>
                    <a:p>
                      <a:pPr marL="0" marR="0">
                        <a:lnSpc>
                          <a:spcPct val="106000"/>
                        </a:lnSpc>
                        <a:spcBef>
                          <a:spcPts val="0"/>
                        </a:spcBef>
                        <a:spcAft>
                          <a:spcPts val="600"/>
                        </a:spcAft>
                      </a:pPr>
                      <a:r>
                        <a:rPr lang="en-US" sz="2500">
                          <a:effectLst/>
                        </a:rPr>
                        <a:t>8</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Chủ đề</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Trang chủ đề gồm: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Thêm chủ đề</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Tìm kiếm chủ đề</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Cập nhật chủ đề</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Xóa chủ đề</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2439034288"/>
                  </a:ext>
                </a:extLst>
              </a:tr>
              <a:tr h="2119129">
                <a:tc>
                  <a:txBody>
                    <a:bodyPr/>
                    <a:lstStyle/>
                    <a:p>
                      <a:pPr marL="0" marR="0">
                        <a:lnSpc>
                          <a:spcPct val="106000"/>
                        </a:lnSpc>
                        <a:spcBef>
                          <a:spcPts val="0"/>
                        </a:spcBef>
                        <a:spcAft>
                          <a:spcPts val="600"/>
                        </a:spcAft>
                      </a:pPr>
                      <a:r>
                        <a:rPr lang="en-US" sz="2500">
                          <a:effectLst/>
                        </a:rPr>
                        <a:t>9</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Sản phẩm</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Trang sản phẩm gồm: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Thêm sản phẩm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Tìm kiếm sản phẩm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Cập nhật sản phẩm</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Xóa sản phẩm</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1861275735"/>
                  </a:ext>
                </a:extLst>
              </a:tr>
            </a:tbl>
          </a:graphicData>
        </a:graphic>
      </p:graphicFrame>
    </p:spTree>
    <p:extLst>
      <p:ext uri="{BB962C8B-B14F-4D97-AF65-F5344CB8AC3E}">
        <p14:creationId xmlns:p14="http://schemas.microsoft.com/office/powerpoint/2010/main" val="61668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5" name="Table 4">
            <a:extLst>
              <a:ext uri="{FF2B5EF4-FFF2-40B4-BE49-F238E27FC236}">
                <a16:creationId xmlns:a16="http://schemas.microsoft.com/office/drawing/2014/main" id="{B612F604-EC8E-888A-6BF6-6B940371468D}"/>
              </a:ext>
            </a:extLst>
          </p:cNvPr>
          <p:cNvGraphicFramePr>
            <a:graphicFrameLocks noGrp="1"/>
          </p:cNvGraphicFramePr>
          <p:nvPr>
            <p:extLst>
              <p:ext uri="{D42A27DB-BD31-4B8C-83A1-F6EECF244321}">
                <p14:modId xmlns:p14="http://schemas.microsoft.com/office/powerpoint/2010/main" val="1551409076"/>
              </p:ext>
            </p:extLst>
          </p:nvPr>
        </p:nvGraphicFramePr>
        <p:xfrm>
          <a:off x="3312787" y="3086100"/>
          <a:ext cx="11662426" cy="5738654"/>
        </p:xfrm>
        <a:graphic>
          <a:graphicData uri="http://schemas.openxmlformats.org/drawingml/2006/table">
            <a:tbl>
              <a:tblPr bandRow="1">
                <a:tableStyleId>{073A0DAA-6AF3-43AB-8588-CEC1D06C72B9}</a:tableStyleId>
              </a:tblPr>
              <a:tblGrid>
                <a:gridCol w="827245">
                  <a:extLst>
                    <a:ext uri="{9D8B030D-6E8A-4147-A177-3AD203B41FA5}">
                      <a16:colId xmlns:a16="http://schemas.microsoft.com/office/drawing/2014/main" val="1643175261"/>
                    </a:ext>
                  </a:extLst>
                </a:gridCol>
                <a:gridCol w="3606328">
                  <a:extLst>
                    <a:ext uri="{9D8B030D-6E8A-4147-A177-3AD203B41FA5}">
                      <a16:colId xmlns:a16="http://schemas.microsoft.com/office/drawing/2014/main" val="2299222039"/>
                    </a:ext>
                  </a:extLst>
                </a:gridCol>
                <a:gridCol w="7228853">
                  <a:extLst>
                    <a:ext uri="{9D8B030D-6E8A-4147-A177-3AD203B41FA5}">
                      <a16:colId xmlns:a16="http://schemas.microsoft.com/office/drawing/2014/main" val="3487814877"/>
                    </a:ext>
                  </a:extLst>
                </a:gridCol>
              </a:tblGrid>
              <a:tr h="2542189">
                <a:tc>
                  <a:txBody>
                    <a:bodyPr/>
                    <a:lstStyle/>
                    <a:p>
                      <a:pPr marL="0" marR="0">
                        <a:lnSpc>
                          <a:spcPct val="106000"/>
                        </a:lnSpc>
                        <a:spcBef>
                          <a:spcPts val="0"/>
                        </a:spcBef>
                        <a:spcAft>
                          <a:spcPts val="600"/>
                        </a:spcAft>
                      </a:pPr>
                      <a:r>
                        <a:rPr lang="en-US" sz="3000">
                          <a:effectLst/>
                        </a:rPr>
                        <a:t>10</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Người dùng</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Trang người dùng gồm:</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Thêm người dùng</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Tìm kiếm người dùng</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Cập nhật người dùng</a:t>
                      </a:r>
                      <a:endParaRPr lang="en-US" sz="2500">
                        <a:effectLst/>
                      </a:endParaRPr>
                    </a:p>
                    <a:p>
                      <a:pPr marL="342900" marR="0" lvl="0" indent="-342900">
                        <a:lnSpc>
                          <a:spcPct val="106000"/>
                        </a:lnSpc>
                        <a:spcBef>
                          <a:spcPts val="0"/>
                        </a:spcBef>
                        <a:spcAft>
                          <a:spcPts val="600"/>
                        </a:spcAft>
                        <a:buFont typeface="Symbol" panose="05050102010706020507" pitchFamily="18" charset="2"/>
                        <a:buChar char="-"/>
                      </a:pPr>
                      <a:r>
                        <a:rPr lang="en-US" sz="3000">
                          <a:effectLst/>
                        </a:rPr>
                        <a:t>Xóa người dùng</a:t>
                      </a:r>
                      <a:endParaRPr lang="en-US"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6193" marR="156193" marT="0" marB="0"/>
                </a:tc>
                <a:extLst>
                  <a:ext uri="{0D108BD9-81ED-4DB2-BD59-A6C34878D82A}">
                    <a16:rowId xmlns:a16="http://schemas.microsoft.com/office/drawing/2014/main" val="2027059870"/>
                  </a:ext>
                </a:extLst>
              </a:tr>
              <a:tr h="3196465">
                <a:tc>
                  <a:txBody>
                    <a:bodyPr/>
                    <a:lstStyle/>
                    <a:p>
                      <a:pPr marL="0" marR="0">
                        <a:lnSpc>
                          <a:spcPct val="106000"/>
                        </a:lnSpc>
                        <a:spcBef>
                          <a:spcPts val="0"/>
                        </a:spcBef>
                        <a:spcAft>
                          <a:spcPts val="600"/>
                        </a:spcAft>
                      </a:pPr>
                      <a:r>
                        <a:rPr lang="en-US" sz="3000">
                          <a:effectLst/>
                        </a:rPr>
                        <a:t>11</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Đơn</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Trang đơn gồm:</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Thêm đơn</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Tìm kiếm đơn</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Cập nhật đơn</a:t>
                      </a:r>
                      <a:endParaRPr lang="en-US" sz="2500">
                        <a:effectLst/>
                      </a:endParaRPr>
                    </a:p>
                    <a:p>
                      <a:pPr marL="342900" marR="0" lvl="0" indent="-342900">
                        <a:lnSpc>
                          <a:spcPct val="106000"/>
                        </a:lnSpc>
                        <a:spcBef>
                          <a:spcPts val="0"/>
                        </a:spcBef>
                        <a:spcAft>
                          <a:spcPts val="600"/>
                        </a:spcAft>
                        <a:buFont typeface="Symbol" panose="05050102010706020507" pitchFamily="18" charset="2"/>
                        <a:buChar char="-"/>
                      </a:pPr>
                      <a:r>
                        <a:rPr lang="en-US" sz="3000">
                          <a:effectLst/>
                        </a:rPr>
                        <a:t>Xóa đơn</a:t>
                      </a:r>
                      <a:endParaRPr lang="en-US" sz="2500">
                        <a:effectLst/>
                      </a:endParaRPr>
                    </a:p>
                    <a:p>
                      <a:pPr marL="0" marR="0">
                        <a:lnSpc>
                          <a:spcPct val="106000"/>
                        </a:lnSpc>
                        <a:spcBef>
                          <a:spcPts val="0"/>
                        </a:spcBef>
                        <a:spcAft>
                          <a:spcPts val="600"/>
                        </a:spcAft>
                      </a:pPr>
                      <a:r>
                        <a:rPr lang="en-US" sz="3000">
                          <a:effectLst/>
                        </a:rPr>
                        <a:t> </a:t>
                      </a:r>
                      <a:endParaRPr lang="en-US" sz="2500">
                        <a:effectLst/>
                        <a:latin typeface="Calibri" panose="020F0502020204030204" pitchFamily="34" charset="0"/>
                        <a:ea typeface="Times New Roman" panose="02020603050405020304" pitchFamily="18" charset="0"/>
                      </a:endParaRPr>
                    </a:p>
                  </a:txBody>
                  <a:tcPr marL="156193" marR="156193" marT="0" marB="0"/>
                </a:tc>
                <a:extLst>
                  <a:ext uri="{0D108BD9-81ED-4DB2-BD59-A6C34878D82A}">
                    <a16:rowId xmlns:a16="http://schemas.microsoft.com/office/drawing/2014/main" val="2629823400"/>
                  </a:ext>
                </a:extLst>
              </a:tr>
            </a:tbl>
          </a:graphicData>
        </a:graphic>
      </p:graphicFrame>
    </p:spTree>
    <p:extLst>
      <p:ext uri="{BB962C8B-B14F-4D97-AF65-F5344CB8AC3E}">
        <p14:creationId xmlns:p14="http://schemas.microsoft.com/office/powerpoint/2010/main" val="226915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26156" y="0"/>
            <a:ext cx="12413227" cy="10732736"/>
          </a:xfrm>
          <a:prstGeom prst="rect">
            <a:avLst/>
          </a:prstGeom>
        </p:spPr>
      </p:pic>
      <p:sp>
        <p:nvSpPr>
          <p:cNvPr id="3" name="TextBox 3"/>
          <p:cNvSpPr txBox="1"/>
          <p:nvPr/>
        </p:nvSpPr>
        <p:spPr>
          <a:xfrm>
            <a:off x="1600200" y="836858"/>
            <a:ext cx="4800600" cy="4529510"/>
          </a:xfrm>
          <a:prstGeom prst="rect">
            <a:avLst/>
          </a:prstGeom>
        </p:spPr>
        <p:txBody>
          <a:bodyPr wrap="square" lIns="0" tIns="0" rIns="0" bIns="0" rtlCol="0" anchor="t">
            <a:spAutoFit/>
          </a:bodyPr>
          <a:lstStyle/>
          <a:p>
            <a:pPr marL="0" lvl="0" indent="0">
              <a:lnSpc>
                <a:spcPts val="8719"/>
              </a:lnSpc>
              <a:spcBef>
                <a:spcPct val="0"/>
              </a:spcBef>
            </a:pPr>
            <a:r>
              <a:rPr lang="en-US" sz="11500" u="none" spc="119">
                <a:solidFill>
                  <a:srgbClr val="000000"/>
                </a:solidFill>
                <a:latin typeface="Times New Roman" panose="02020603050405020304" pitchFamily="18" charset="0"/>
                <a:cs typeface="Times New Roman" panose="02020603050405020304" pitchFamily="18" charset="0"/>
              </a:rPr>
              <a:t>Phân công </a:t>
            </a:r>
          </a:p>
          <a:p>
            <a:pPr marL="0" lvl="0" indent="0">
              <a:lnSpc>
                <a:spcPts val="8719"/>
              </a:lnSpc>
              <a:spcBef>
                <a:spcPct val="0"/>
              </a:spcBef>
            </a:pPr>
            <a:r>
              <a:rPr lang="en-US" sz="11500" spc="119">
                <a:solidFill>
                  <a:srgbClr val="000000"/>
                </a:solidFill>
                <a:latin typeface="Times New Roman" panose="02020603050405020304" pitchFamily="18" charset="0"/>
                <a:cs typeface="Times New Roman" panose="02020603050405020304" pitchFamily="18" charset="0"/>
              </a:rPr>
              <a:t> công việc</a:t>
            </a:r>
            <a:endParaRPr lang="en-US" sz="11500" u="none" spc="119">
              <a:solidFill>
                <a:srgbClr val="000000"/>
              </a:solidFill>
              <a:latin typeface="Times New Roman" panose="02020603050405020304" pitchFamily="18" charset="0"/>
              <a:cs typeface="Times New Roman" panose="02020603050405020304" pitchFamily="18" charset="0"/>
            </a:endParaRP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519044">
            <a:off x="-1807206" y="5972505"/>
            <a:ext cx="7261806" cy="6905317"/>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0960">
            <a:off x="15636811" y="-4774129"/>
            <a:ext cx="7261806" cy="6905317"/>
          </a:xfrm>
          <a:prstGeom prst="rect">
            <a:avLst/>
          </a:prstGeom>
        </p:spPr>
      </p:pic>
      <p:pic>
        <p:nvPicPr>
          <p:cNvPr id="27" name="Picture 4">
            <a:extLst>
              <a:ext uri="{FF2B5EF4-FFF2-40B4-BE49-F238E27FC236}">
                <a16:creationId xmlns:a16="http://schemas.microsoft.com/office/drawing/2014/main" id="{175534A0-5A7E-AD53-B00E-50D1E50F0F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19728" y="2217825"/>
            <a:ext cx="2405396" cy="2392275"/>
          </a:xfrm>
          <a:prstGeom prst="rect">
            <a:avLst/>
          </a:prstGeom>
        </p:spPr>
      </p:pic>
      <p:pic>
        <p:nvPicPr>
          <p:cNvPr id="28" name="Picture 5">
            <a:extLst>
              <a:ext uri="{FF2B5EF4-FFF2-40B4-BE49-F238E27FC236}">
                <a16:creationId xmlns:a16="http://schemas.microsoft.com/office/drawing/2014/main" id="{5AC9BEE0-A780-4FA5-E1D1-79901BB60B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70645" y="5128222"/>
            <a:ext cx="2110709" cy="2303354"/>
          </a:xfrm>
          <a:prstGeom prst="rect">
            <a:avLst/>
          </a:prstGeom>
        </p:spPr>
      </p:pic>
      <p:pic>
        <p:nvPicPr>
          <p:cNvPr id="4" name="Picture 6">
            <a:extLst>
              <a:ext uri="{FF2B5EF4-FFF2-40B4-BE49-F238E27FC236}">
                <a16:creationId xmlns:a16="http://schemas.microsoft.com/office/drawing/2014/main" id="{E06F914A-CCA1-185F-6686-8F863521A1D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141914" y="2217825"/>
            <a:ext cx="2069052" cy="2554180"/>
          </a:xfrm>
          <a:prstGeom prst="rect">
            <a:avLst/>
          </a:prstGeom>
        </p:spPr>
      </p:pic>
      <p:pic>
        <p:nvPicPr>
          <p:cNvPr id="5" name="Picture 12">
            <a:extLst>
              <a:ext uri="{FF2B5EF4-FFF2-40B4-BE49-F238E27FC236}">
                <a16:creationId xmlns:a16="http://schemas.microsoft.com/office/drawing/2014/main" id="{50182955-AA5F-14F0-6B36-1402CC98E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757510" y="5355845"/>
            <a:ext cx="2106545" cy="2022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26156" y="0"/>
            <a:ext cx="12413227" cy="10732736"/>
          </a:xfrm>
          <a:prstGeom prst="rect">
            <a:avLst/>
          </a:prstGeom>
        </p:spPr>
      </p:pic>
      <p:sp>
        <p:nvSpPr>
          <p:cNvPr id="3" name="TextBox 3"/>
          <p:cNvSpPr txBox="1"/>
          <p:nvPr/>
        </p:nvSpPr>
        <p:spPr>
          <a:xfrm>
            <a:off x="1600200" y="836858"/>
            <a:ext cx="4800600" cy="4529510"/>
          </a:xfrm>
          <a:prstGeom prst="rect">
            <a:avLst/>
          </a:prstGeom>
        </p:spPr>
        <p:txBody>
          <a:bodyPr wrap="square" lIns="0" tIns="0" rIns="0" bIns="0" rtlCol="0" anchor="t">
            <a:spAutoFit/>
          </a:bodyPr>
          <a:lstStyle/>
          <a:p>
            <a:pPr marL="0" lvl="0" indent="0">
              <a:lnSpc>
                <a:spcPts val="8719"/>
              </a:lnSpc>
              <a:spcBef>
                <a:spcPct val="0"/>
              </a:spcBef>
            </a:pPr>
            <a:r>
              <a:rPr lang="en-US" sz="11500" u="none" spc="119">
                <a:solidFill>
                  <a:srgbClr val="000000"/>
                </a:solidFill>
                <a:latin typeface="Times New Roman" panose="02020603050405020304" pitchFamily="18" charset="0"/>
                <a:cs typeface="Times New Roman" panose="02020603050405020304" pitchFamily="18" charset="0"/>
              </a:rPr>
              <a:t>Phân công </a:t>
            </a:r>
          </a:p>
          <a:p>
            <a:pPr marL="0" lvl="0" indent="0">
              <a:lnSpc>
                <a:spcPts val="8719"/>
              </a:lnSpc>
              <a:spcBef>
                <a:spcPct val="0"/>
              </a:spcBef>
            </a:pPr>
            <a:r>
              <a:rPr lang="en-US" sz="11500" spc="119">
                <a:solidFill>
                  <a:srgbClr val="000000"/>
                </a:solidFill>
                <a:latin typeface="Times New Roman" panose="02020603050405020304" pitchFamily="18" charset="0"/>
                <a:cs typeface="Times New Roman" panose="02020603050405020304" pitchFamily="18" charset="0"/>
              </a:rPr>
              <a:t> công việc</a:t>
            </a:r>
            <a:endParaRPr lang="en-US" sz="11500" u="none" spc="119">
              <a:solidFill>
                <a:srgbClr val="000000"/>
              </a:solidFill>
              <a:latin typeface="Times New Roman" panose="02020603050405020304" pitchFamily="18" charset="0"/>
              <a:cs typeface="Times New Roman" panose="02020603050405020304" pitchFamily="18" charset="0"/>
            </a:endParaRP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519044">
            <a:off x="-1807206" y="5972505"/>
            <a:ext cx="7261806" cy="6905317"/>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0960">
            <a:off x="15636811" y="-4774129"/>
            <a:ext cx="7261806" cy="6905317"/>
          </a:xfrm>
          <a:prstGeom prst="rect">
            <a:avLst/>
          </a:prstGeom>
        </p:spPr>
      </p:pic>
      <p:graphicFrame>
        <p:nvGraphicFramePr>
          <p:cNvPr id="4" name="Table 3">
            <a:extLst>
              <a:ext uri="{FF2B5EF4-FFF2-40B4-BE49-F238E27FC236}">
                <a16:creationId xmlns:a16="http://schemas.microsoft.com/office/drawing/2014/main" id="{25FE22C4-E924-A035-2D92-4A7F689F0799}"/>
              </a:ext>
            </a:extLst>
          </p:cNvPr>
          <p:cNvGraphicFramePr>
            <a:graphicFrameLocks noGrp="1"/>
          </p:cNvGraphicFramePr>
          <p:nvPr>
            <p:extLst>
              <p:ext uri="{D42A27DB-BD31-4B8C-83A1-F6EECF244321}">
                <p14:modId xmlns:p14="http://schemas.microsoft.com/office/powerpoint/2010/main" val="3072437530"/>
              </p:ext>
            </p:extLst>
          </p:nvPr>
        </p:nvGraphicFramePr>
        <p:xfrm>
          <a:off x="9677400" y="1269367"/>
          <a:ext cx="8077200" cy="8194002"/>
        </p:xfrm>
        <a:graphic>
          <a:graphicData uri="http://schemas.openxmlformats.org/drawingml/2006/table">
            <a:tbl>
              <a:tblPr bandRow="1">
                <a:tableStyleId>{073A0DAA-6AF3-43AB-8588-CEC1D06C72B9}</a:tableStyleId>
              </a:tblPr>
              <a:tblGrid>
                <a:gridCol w="695416">
                  <a:extLst>
                    <a:ext uri="{9D8B030D-6E8A-4147-A177-3AD203B41FA5}">
                      <a16:colId xmlns:a16="http://schemas.microsoft.com/office/drawing/2014/main" val="353335416"/>
                    </a:ext>
                  </a:extLst>
                </a:gridCol>
                <a:gridCol w="2734154">
                  <a:extLst>
                    <a:ext uri="{9D8B030D-6E8A-4147-A177-3AD203B41FA5}">
                      <a16:colId xmlns:a16="http://schemas.microsoft.com/office/drawing/2014/main" val="329162013"/>
                    </a:ext>
                  </a:extLst>
                </a:gridCol>
                <a:gridCol w="1386513">
                  <a:extLst>
                    <a:ext uri="{9D8B030D-6E8A-4147-A177-3AD203B41FA5}">
                      <a16:colId xmlns:a16="http://schemas.microsoft.com/office/drawing/2014/main" val="883637268"/>
                    </a:ext>
                  </a:extLst>
                </a:gridCol>
                <a:gridCol w="763663">
                  <a:extLst>
                    <a:ext uri="{9D8B030D-6E8A-4147-A177-3AD203B41FA5}">
                      <a16:colId xmlns:a16="http://schemas.microsoft.com/office/drawing/2014/main" val="2779697910"/>
                    </a:ext>
                  </a:extLst>
                </a:gridCol>
                <a:gridCol w="1984713">
                  <a:extLst>
                    <a:ext uri="{9D8B030D-6E8A-4147-A177-3AD203B41FA5}">
                      <a16:colId xmlns:a16="http://schemas.microsoft.com/office/drawing/2014/main" val="1779310847"/>
                    </a:ext>
                  </a:extLst>
                </a:gridCol>
                <a:gridCol w="512741">
                  <a:extLst>
                    <a:ext uri="{9D8B030D-6E8A-4147-A177-3AD203B41FA5}">
                      <a16:colId xmlns:a16="http://schemas.microsoft.com/office/drawing/2014/main" val="976445560"/>
                    </a:ext>
                  </a:extLst>
                </a:gridCol>
              </a:tblGrid>
              <a:tr h="2303852">
                <a:tc>
                  <a:txBody>
                    <a:bodyPr/>
                    <a:lstStyle/>
                    <a:p>
                      <a:pPr marL="0" marR="0">
                        <a:lnSpc>
                          <a:spcPct val="106000"/>
                        </a:lnSpc>
                        <a:spcBef>
                          <a:spcPts val="0"/>
                        </a:spcBef>
                        <a:spcAft>
                          <a:spcPts val="800"/>
                        </a:spcAft>
                      </a:pPr>
                      <a:r>
                        <a:rPr lang="en-US" sz="2000" b="1" kern="100">
                          <a:effectLst/>
                        </a:rPr>
                        <a:t>STT</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Công Việc</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Người được phân công</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Mức độ hoàn thành (%)</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Người thực hiện thực tế</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Ghi chú</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209439264"/>
                  </a:ext>
                </a:extLst>
              </a:tr>
              <a:tr h="979356">
                <a:tc>
                  <a:txBody>
                    <a:bodyPr/>
                    <a:lstStyle/>
                    <a:p>
                      <a:pPr marL="0" marR="0">
                        <a:lnSpc>
                          <a:spcPct val="106000"/>
                        </a:lnSpc>
                        <a:spcBef>
                          <a:spcPts val="0"/>
                        </a:spcBef>
                        <a:spcAft>
                          <a:spcPts val="800"/>
                        </a:spcAft>
                      </a:pPr>
                      <a:r>
                        <a:rPr lang="en-US" sz="2000" kern="100">
                          <a:effectLst/>
                        </a:rPr>
                        <a:t>A</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lập ban đầu</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953939322"/>
                  </a:ext>
                </a:extLst>
              </a:tr>
              <a:tr h="979356">
                <a:tc>
                  <a:txBody>
                    <a:bodyPr/>
                    <a:lstStyle/>
                    <a:p>
                      <a:pPr marL="0" marR="0">
                        <a:lnSpc>
                          <a:spcPct val="106000"/>
                        </a:lnSpc>
                        <a:spcBef>
                          <a:spcPts val="0"/>
                        </a:spcBef>
                        <a:spcAft>
                          <a:spcPts val="800"/>
                        </a:spcAft>
                      </a:pPr>
                      <a:r>
                        <a:rPr lang="en-US" sz="2000" kern="100">
                          <a:effectLst/>
                        </a:rPr>
                        <a:t>B</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xây dựng database</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194392855"/>
                  </a:ext>
                </a:extLst>
              </a:tr>
              <a:tr h="979356">
                <a:tc>
                  <a:txBody>
                    <a:bodyPr/>
                    <a:lstStyle/>
                    <a:p>
                      <a:pPr marL="0" marR="0">
                        <a:lnSpc>
                          <a:spcPct val="106000"/>
                        </a:lnSpc>
                        <a:spcBef>
                          <a:spcPts val="0"/>
                        </a:spcBef>
                        <a:spcAft>
                          <a:spcPts val="800"/>
                        </a:spcAft>
                      </a:pPr>
                      <a:r>
                        <a:rPr lang="en-US" sz="2000" kern="100">
                          <a:effectLst/>
                        </a:rPr>
                        <a:t>D</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xây dựng API</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095755732"/>
                  </a:ext>
                </a:extLst>
              </a:tr>
              <a:tr h="979356">
                <a:tc>
                  <a:txBody>
                    <a:bodyPr/>
                    <a:lstStyle/>
                    <a:p>
                      <a:pPr marL="0" marR="0">
                        <a:lnSpc>
                          <a:spcPct val="106000"/>
                        </a:lnSpc>
                        <a:spcBef>
                          <a:spcPts val="0"/>
                        </a:spcBef>
                        <a:spcAft>
                          <a:spcPts val="800"/>
                        </a:spcAft>
                      </a:pPr>
                      <a:r>
                        <a:rPr lang="en-US" sz="2000" kern="100">
                          <a:effectLst/>
                        </a:rPr>
                        <a:t>C</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giao diện, phân trang người dùng, admin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90%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1674769172"/>
                  </a:ext>
                </a:extLst>
              </a:tr>
              <a:tr h="1972726">
                <a:tc>
                  <a:txBody>
                    <a:bodyPr/>
                    <a:lstStyle/>
                    <a:p>
                      <a:pPr marL="0" marR="0">
                        <a:lnSpc>
                          <a:spcPct val="106000"/>
                        </a:lnSpc>
                        <a:spcBef>
                          <a:spcPts val="0"/>
                        </a:spcBef>
                        <a:spcAft>
                          <a:spcPts val="800"/>
                        </a:spcAft>
                      </a:pPr>
                      <a:r>
                        <a:rPr lang="en-US" sz="2000" kern="100">
                          <a:effectLst/>
                        </a:rPr>
                        <a:t>D</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198120">
                        <a:lnSpc>
                          <a:spcPct val="106000"/>
                        </a:lnSpc>
                        <a:spcBef>
                          <a:spcPts val="0"/>
                        </a:spcBef>
                        <a:spcAft>
                          <a:spcPts val="800"/>
                        </a:spcAft>
                      </a:pPr>
                      <a:r>
                        <a:rPr lang="en-US" sz="2000" kern="100">
                          <a:effectLst/>
                        </a:rPr>
                        <a:t>Truyền dữ liệu</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 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90%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 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3591669826"/>
                  </a:ext>
                </a:extLst>
              </a:tr>
            </a:tbl>
          </a:graphicData>
        </a:graphic>
      </p:graphicFrame>
    </p:spTree>
    <p:extLst>
      <p:ext uri="{BB962C8B-B14F-4D97-AF65-F5344CB8AC3E}">
        <p14:creationId xmlns:p14="http://schemas.microsoft.com/office/powerpoint/2010/main" val="326255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786" t="11138" r="1264" b="13231"/>
          <a:stretch>
            <a:fillRect/>
          </a:stretch>
        </p:blipFill>
        <p:spPr>
          <a:xfrm>
            <a:off x="-1" y="6808"/>
            <a:ext cx="18288000" cy="10287000"/>
          </a:xfrm>
          <a:prstGeom prst="rect">
            <a:avLst/>
          </a:prstGeom>
        </p:spPr>
      </p:pic>
      <p:grpSp>
        <p:nvGrpSpPr>
          <p:cNvPr id="3" name="Group 3"/>
          <p:cNvGrpSpPr/>
          <p:nvPr/>
        </p:nvGrpSpPr>
        <p:grpSpPr>
          <a:xfrm>
            <a:off x="407584" y="457963"/>
            <a:ext cx="17472831" cy="9371074"/>
            <a:chOff x="0" y="0"/>
            <a:chExt cx="23297108" cy="12494766"/>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922737"/>
              <a:ext cx="3572029" cy="357202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9725080" y="8922737"/>
              <a:ext cx="3572029" cy="3572029"/>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9725080" y="0"/>
              <a:ext cx="3572029" cy="3572029"/>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3572029" cy="3572029"/>
            </a:xfrm>
            <a:prstGeom prst="rect">
              <a:avLst/>
            </a:prstGeom>
          </p:spPr>
        </p:pic>
      </p:grpSp>
      <p:grpSp>
        <p:nvGrpSpPr>
          <p:cNvPr id="8" name="Group 8"/>
          <p:cNvGrpSpPr/>
          <p:nvPr/>
        </p:nvGrpSpPr>
        <p:grpSpPr>
          <a:xfrm>
            <a:off x="1483395" y="4225811"/>
            <a:ext cx="3380062" cy="3213202"/>
            <a:chOff x="-105630" y="-3427"/>
            <a:chExt cx="4506749" cy="4284268"/>
          </a:xfrm>
        </p:grpSpPr>
        <p:sp>
          <p:nvSpPr>
            <p:cNvPr id="9" name="TextBox 9"/>
            <p:cNvSpPr txBox="1"/>
            <p:nvPr/>
          </p:nvSpPr>
          <p:spPr>
            <a:xfrm>
              <a:off x="1377927" y="1557055"/>
              <a:ext cx="1521560" cy="1068053"/>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80%</a:t>
              </a:r>
            </a:p>
          </p:txBody>
        </p:sp>
        <p:grpSp>
          <p:nvGrpSpPr>
            <p:cNvPr id="10" name="Group 10"/>
            <p:cNvGrpSpPr>
              <a:grpSpLocks noChangeAspect="1"/>
            </p:cNvGrpSpPr>
            <p:nvPr/>
          </p:nvGrpSpPr>
          <p:grpSpPr>
            <a:xfrm>
              <a:off x="-105630" y="-3427"/>
              <a:ext cx="4506749" cy="4284268"/>
              <a:chOff x="-62725" y="-2035"/>
              <a:chExt cx="2676183" cy="2544070"/>
            </a:xfrm>
          </p:grpSpPr>
          <p:sp>
            <p:nvSpPr>
              <p:cNvPr id="11" name="Freeform 1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sp>
            <p:nvSpPr>
              <p:cNvPr id="12" name="Freeform 12"/>
              <p:cNvSpPr/>
              <p:nvPr/>
            </p:nvSpPr>
            <p:spPr>
              <a:xfrm>
                <a:off x="1253776" y="17180"/>
                <a:ext cx="1359682" cy="2305315"/>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grpSp>
      </p:grpSp>
      <p:sp>
        <p:nvSpPr>
          <p:cNvPr id="13" name="TextBox 13"/>
          <p:cNvSpPr txBox="1"/>
          <p:nvPr/>
        </p:nvSpPr>
        <p:spPr>
          <a:xfrm>
            <a:off x="1397209"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Phan Minh Nhân</a:t>
            </a:r>
          </a:p>
        </p:txBody>
      </p:sp>
      <p:sp>
        <p:nvSpPr>
          <p:cNvPr id="14" name="TextBox 14"/>
          <p:cNvSpPr txBox="1"/>
          <p:nvPr/>
        </p:nvSpPr>
        <p:spPr>
          <a:xfrm>
            <a:off x="13351913"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Trịnh Ngọc Hoàng Anh</a:t>
            </a:r>
          </a:p>
        </p:txBody>
      </p:sp>
      <p:sp>
        <p:nvSpPr>
          <p:cNvPr id="15" name="TextBox 15"/>
          <p:cNvSpPr txBox="1"/>
          <p:nvPr/>
        </p:nvSpPr>
        <p:spPr>
          <a:xfrm>
            <a:off x="7374561"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Nguyễn Xuân Hưng</a:t>
            </a:r>
          </a:p>
        </p:txBody>
      </p:sp>
      <p:grpSp>
        <p:nvGrpSpPr>
          <p:cNvPr id="16" name="Group 16"/>
          <p:cNvGrpSpPr/>
          <p:nvPr/>
        </p:nvGrpSpPr>
        <p:grpSpPr>
          <a:xfrm>
            <a:off x="7539970" y="4228381"/>
            <a:ext cx="3208061" cy="3208061"/>
            <a:chOff x="0" y="0"/>
            <a:chExt cx="4277414" cy="4277414"/>
          </a:xfrm>
        </p:grpSpPr>
        <p:sp>
          <p:nvSpPr>
            <p:cNvPr id="17" name="TextBox 17"/>
            <p:cNvSpPr txBox="1"/>
            <p:nvPr/>
          </p:nvSpPr>
          <p:spPr>
            <a:xfrm>
              <a:off x="1314538" y="1557054"/>
              <a:ext cx="1648338" cy="1037891"/>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95%</a:t>
              </a:r>
            </a:p>
          </p:txBody>
        </p:sp>
        <p:grpSp>
          <p:nvGrpSpPr>
            <p:cNvPr id="18" name="Group 18"/>
            <p:cNvGrpSpPr>
              <a:grpSpLocks noChangeAspect="1"/>
            </p:cNvGrpSpPr>
            <p:nvPr/>
          </p:nvGrpSpPr>
          <p:grpSpPr>
            <a:xfrm>
              <a:off x="0" y="0"/>
              <a:ext cx="4277414" cy="4277414"/>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sp>
            <p:nvSpPr>
              <p:cNvPr id="20" name="Freeform 20"/>
              <p:cNvSpPr/>
              <p:nvPr/>
            </p:nvSpPr>
            <p:spPr>
              <a:xfrm>
                <a:off x="631484" y="17180"/>
                <a:ext cx="1982752" cy="2607567"/>
              </a:xfrm>
              <a:custGeom>
                <a:avLst/>
                <a:gdLst/>
                <a:ahLst/>
                <a:cxnLst/>
                <a:rect l="l" t="t" r="r" b="b"/>
                <a:pathLst>
                  <a:path w="1982752" h="2607567">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DD4F12"/>
              </a:solidFill>
            </p:spPr>
          </p:sp>
        </p:grpSp>
      </p:grpSp>
      <p:grpSp>
        <p:nvGrpSpPr>
          <p:cNvPr id="21" name="Group 21"/>
          <p:cNvGrpSpPr/>
          <p:nvPr/>
        </p:nvGrpSpPr>
        <p:grpSpPr>
          <a:xfrm>
            <a:off x="13438099" y="4225811"/>
            <a:ext cx="3366505" cy="3213201"/>
            <a:chOff x="-105631" y="-3427"/>
            <a:chExt cx="4488673" cy="4284267"/>
          </a:xfrm>
        </p:grpSpPr>
        <p:sp>
          <p:nvSpPr>
            <p:cNvPr id="22" name="TextBox 22"/>
            <p:cNvSpPr txBox="1"/>
            <p:nvPr/>
          </p:nvSpPr>
          <p:spPr>
            <a:xfrm>
              <a:off x="1384838" y="1557055"/>
              <a:ext cx="1507739" cy="1068053"/>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0%</a:t>
              </a:r>
            </a:p>
          </p:txBody>
        </p:sp>
        <p:sp>
          <p:nvSpPr>
            <p:cNvPr id="24" name="Freeform 24"/>
            <p:cNvSpPr/>
            <p:nvPr/>
          </p:nvSpPr>
          <p:spPr>
            <a:xfrm>
              <a:off x="-105631" y="-3427"/>
              <a:ext cx="4488673" cy="4284267"/>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grpSp>
      <p:sp>
        <p:nvSpPr>
          <p:cNvPr id="26" name="TextBox 26"/>
          <p:cNvSpPr txBox="1"/>
          <p:nvPr/>
        </p:nvSpPr>
        <p:spPr>
          <a:xfrm>
            <a:off x="2171684" y="1946028"/>
            <a:ext cx="13944632" cy="1228725"/>
          </a:xfrm>
          <a:prstGeom prst="rect">
            <a:avLst/>
          </a:prstGeom>
        </p:spPr>
        <p:txBody>
          <a:bodyPr lIns="0" tIns="0" rIns="0" bIns="0" rtlCol="0" anchor="t">
            <a:spAutoFit/>
          </a:bodyPr>
          <a:lstStyle/>
          <a:p>
            <a:pPr algn="ctr">
              <a:lnSpc>
                <a:spcPts val="9600"/>
              </a:lnSpc>
            </a:pPr>
            <a:r>
              <a:rPr lang="en-US" sz="8000">
                <a:solidFill>
                  <a:srgbClr val="000000"/>
                </a:solidFill>
                <a:latin typeface="Libre Baskerville"/>
              </a:rPr>
              <a:t>Quá trình làm việc</a:t>
            </a:r>
          </a:p>
        </p:txBody>
      </p:sp>
      <p:sp>
        <p:nvSpPr>
          <p:cNvPr id="27" name="TextBox 27"/>
          <p:cNvSpPr txBox="1"/>
          <p:nvPr/>
        </p:nvSpPr>
        <p:spPr>
          <a:xfrm>
            <a:off x="2982803" y="3282408"/>
            <a:ext cx="12322393" cy="555625"/>
          </a:xfrm>
          <a:prstGeom prst="rect">
            <a:avLst/>
          </a:prstGeom>
        </p:spPr>
        <p:txBody>
          <a:bodyPr lIns="0" tIns="0" rIns="0" bIns="0" rtlCol="0" anchor="t">
            <a:spAutoFit/>
          </a:bodyPr>
          <a:lstStyle/>
          <a:p>
            <a:pPr algn="ctr">
              <a:lnSpc>
                <a:spcPts val="4550"/>
              </a:lnSpc>
            </a:pPr>
            <a:r>
              <a:rPr lang="en-US" sz="3500">
                <a:solidFill>
                  <a:srgbClr val="000000"/>
                </a:solidFill>
                <a:latin typeface="Muli Bold"/>
              </a:rPr>
              <a:t>% hoàn thành</a:t>
            </a:r>
          </a:p>
        </p:txBody>
      </p:sp>
      <p:sp>
        <p:nvSpPr>
          <p:cNvPr id="35" name="Freeform 12">
            <a:extLst>
              <a:ext uri="{FF2B5EF4-FFF2-40B4-BE49-F238E27FC236}">
                <a16:creationId xmlns:a16="http://schemas.microsoft.com/office/drawing/2014/main" id="{51D20DAF-CFE3-013A-BC03-B7AC736BB527}"/>
              </a:ext>
            </a:extLst>
          </p:cNvPr>
          <p:cNvSpPr/>
          <p:nvPr/>
        </p:nvSpPr>
        <p:spPr>
          <a:xfrm rot="7782929">
            <a:off x="1864862" y="5109943"/>
            <a:ext cx="1717300" cy="2911651"/>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sp>
        <p:nvSpPr>
          <p:cNvPr id="36" name="Freeform 12">
            <a:extLst>
              <a:ext uri="{FF2B5EF4-FFF2-40B4-BE49-F238E27FC236}">
                <a16:creationId xmlns:a16="http://schemas.microsoft.com/office/drawing/2014/main" id="{06CA765B-5FFF-981D-CC94-4D523B9EC7ED}"/>
              </a:ext>
            </a:extLst>
          </p:cNvPr>
          <p:cNvSpPr/>
          <p:nvPr/>
        </p:nvSpPr>
        <p:spPr>
          <a:xfrm rot="10800000">
            <a:off x="1456126" y="4530474"/>
            <a:ext cx="1717300" cy="2911651"/>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sp>
        <p:nvSpPr>
          <p:cNvPr id="37" name="Freeform 20">
            <a:extLst>
              <a:ext uri="{FF2B5EF4-FFF2-40B4-BE49-F238E27FC236}">
                <a16:creationId xmlns:a16="http://schemas.microsoft.com/office/drawing/2014/main" id="{0F84B26E-47F3-8C29-7200-78A3B7CA22C3}"/>
              </a:ext>
            </a:extLst>
          </p:cNvPr>
          <p:cNvSpPr/>
          <p:nvPr/>
        </p:nvSpPr>
        <p:spPr>
          <a:xfrm rot="8299246">
            <a:off x="7499507" y="4440587"/>
            <a:ext cx="2504248" cy="3293399"/>
          </a:xfrm>
          <a:custGeom>
            <a:avLst/>
            <a:gdLst/>
            <a:ahLst/>
            <a:cxnLst/>
            <a:rect l="l" t="t" r="r" b="b"/>
            <a:pathLst>
              <a:path w="1982752" h="2607567">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DD4F12"/>
          </a:solid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279987" y="2958126"/>
            <a:ext cx="9592097" cy="4370748"/>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Hạn chế</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-Trong quá trình làm việc xãy ra những vấn đề không mong muốn về vấn đề làm việc theo nhóm.</a:t>
            </a:r>
            <a:endParaRPr lang="en-US" sz="36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-Vì em lần đầu làm nhóm trưởng nên việc phân công công việc vẫn chưa được hợp lý.</a:t>
            </a:r>
            <a:endParaRPr lang="en-US" sz="36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-Chưa hoàn thành được vài chức năng quan trọng cần có trong dự án.</a:t>
            </a:r>
            <a:endParaRPr lang="en-US" sz="36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10273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279987" y="2958126"/>
            <a:ext cx="9592097" cy="2938561"/>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Hướng phát triển</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Xây dựng và hoàn thiện các chức năng chưa hoàn thành để tiếp  tục phát triển bản thân.</a:t>
            </a: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Cải thiện hiệu suất và sửa lỗi dự án.</a:t>
            </a: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Tiếp tục nghiên cứu và mở rộng dự án.</a:t>
            </a:r>
            <a:endParaRPr lang="en-US" sz="32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30769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035579" y="570228"/>
            <a:ext cx="9592097" cy="9407512"/>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L="266700" marR="0" indent="19050" algn="just">
              <a:lnSpc>
                <a:spcPct val="106000"/>
              </a:lnSpc>
              <a:spcBef>
                <a:spcPts val="0"/>
              </a:spcBef>
              <a:spcAft>
                <a:spcPts val="30"/>
              </a:spcAft>
              <a:tabLst>
                <a:tab pos="419100" algn="l"/>
                <a:tab pos="1955800" algn="l"/>
              </a:tabLst>
            </a:pPr>
            <a:r>
              <a:rPr lang="en-US" sz="3200">
                <a:solidFill>
                  <a:srgbClr val="000000"/>
                </a:solidFill>
                <a:effectLst/>
                <a:latin typeface="Times New Roman" panose="02020603050405020304" pitchFamily="18" charset="0"/>
                <a:ea typeface="Times New Roman" panose="02020603050405020304" pitchFamily="18" charset="0"/>
              </a:rPr>
              <a:t>Trong quá trình làm việc và học tập chúng em có thêm kiến thức về môn học và </a:t>
            </a:r>
            <a:endParaRPr lang="en-US" sz="3200">
              <a:effectLst/>
              <a:latin typeface="Calibri" panose="020F0502020204030204" pitchFamily="34" charset="0"/>
              <a:ea typeface="Times New Roman" panose="02020603050405020304" pitchFamily="18" charset="0"/>
            </a:endParaRPr>
          </a:p>
          <a:p>
            <a:pPr marL="266700" marR="0" indent="19050" algn="just">
              <a:lnSpc>
                <a:spcPct val="106000"/>
              </a:lnSpc>
              <a:spcBef>
                <a:spcPts val="0"/>
              </a:spcBef>
              <a:spcAft>
                <a:spcPts val="30"/>
              </a:spcAft>
              <a:tabLst>
                <a:tab pos="419100" algn="l"/>
                <a:tab pos="1955800" algn="l"/>
              </a:tabLst>
            </a:pPr>
            <a:r>
              <a:rPr lang="en-US" sz="3200">
                <a:solidFill>
                  <a:srgbClr val="000000"/>
                </a:solidFill>
                <a:effectLst/>
                <a:latin typeface="Times New Roman" panose="02020603050405020304" pitchFamily="18" charset="0"/>
                <a:ea typeface="Times New Roman" panose="02020603050405020304" pitchFamily="18" charset="0"/>
              </a:rPr>
              <a:t> hiểu biết thêm:</a:t>
            </a:r>
            <a:endParaRPr lang="en-US" sz="3200">
              <a:effectLst/>
              <a:latin typeface="Calibri" panose="020F0502020204030204" pitchFamily="34" charset="0"/>
              <a:ea typeface="Times New Roman" panose="02020603050405020304" pitchFamily="18" charset="0"/>
            </a:endParaRPr>
          </a:p>
          <a:p>
            <a:pPr marL="457200" marR="0" lvl="0" indent="-457200">
              <a:lnSpc>
                <a:spcPct val="150000"/>
              </a:lnSpc>
              <a:spcBef>
                <a:spcPts val="0"/>
              </a:spcBef>
              <a:spcAft>
                <a:spcPts val="0"/>
              </a:spcAft>
              <a:buFontTx/>
              <a:buChar char="-"/>
              <a:tabLst>
                <a:tab pos="1885950" algn="r"/>
                <a:tab pos="2032000" algn="l"/>
              </a:tabLst>
            </a:pPr>
            <a:r>
              <a:rPr lang="en-US" sz="3200">
                <a:effectLst/>
                <a:latin typeface="Times New Roman" panose="02020603050405020304" pitchFamily="18" charset="0"/>
                <a:ea typeface="Times New Roman" panose="02020603050405020304" pitchFamily="18" charset="0"/>
              </a:rPr>
              <a:t>Áp dụng kiến thức đã học trong môn học phát triển ứng dụng web nâng cao vào dự án.</a:t>
            </a:r>
          </a:p>
          <a:p>
            <a:pPr marL="457200" marR="0" lvl="0" indent="-457200">
              <a:lnSpc>
                <a:spcPct val="150000"/>
              </a:lnSpc>
              <a:spcBef>
                <a:spcPts val="0"/>
              </a:spcBef>
              <a:spcAft>
                <a:spcPts val="0"/>
              </a:spcAft>
              <a:buFontTx/>
              <a:buChar char="-"/>
              <a:tabLst>
                <a:tab pos="1885950" algn="r"/>
                <a:tab pos="20320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latin typeface="Times New Roman" panose="02020603050405020304" pitchFamily="18" charset="0"/>
                <a:ea typeface="Times New Roman" panose="02020603050405020304" pitchFamily="18" charset="0"/>
              </a:rPr>
              <a:t>-</a:t>
            </a:r>
            <a:r>
              <a:rPr lang="en-US" sz="3200">
                <a:solidFill>
                  <a:srgbClr val="000000"/>
                </a:solidFill>
                <a:effectLst/>
                <a:latin typeface="Times New Roman" panose="02020603050405020304" pitchFamily="18" charset="0"/>
                <a:ea typeface="Times New Roman" panose="02020603050405020304" pitchFamily="18" charset="0"/>
              </a:rPr>
              <a:t>Hiểu biết hơn về cách thức hoạt động của phần mềm web.</a:t>
            </a:r>
          </a:p>
          <a:p>
            <a:pPr marR="0" lvl="0" algn="just">
              <a:lnSpc>
                <a:spcPct val="106000"/>
              </a:lnSpc>
              <a:spcBef>
                <a:spcPts val="0"/>
              </a:spcBef>
              <a:spcAft>
                <a:spcPts val="30"/>
              </a:spcAft>
              <a:buSzPts val="800"/>
              <a:tabLst>
                <a:tab pos="5334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effectLst/>
                <a:latin typeface="Times New Roman" panose="02020603050405020304" pitchFamily="18" charset="0"/>
                <a:ea typeface="Times New Roman" panose="02020603050405020304" pitchFamily="18" charset="0"/>
              </a:rPr>
              <a:t> -Hiểu được cách thức xây dựng và làm việc với API bằng ASP.Net core và React.</a:t>
            </a:r>
          </a:p>
          <a:p>
            <a:pPr marR="0" lvl="0" algn="just">
              <a:lnSpc>
                <a:spcPct val="106000"/>
              </a:lnSpc>
              <a:spcBef>
                <a:spcPts val="0"/>
              </a:spcBef>
              <a:spcAft>
                <a:spcPts val="30"/>
              </a:spcAft>
              <a:buSzPts val="800"/>
              <a:tabLst>
                <a:tab pos="5334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effectLst/>
                <a:latin typeface="Times New Roman" panose="02020603050405020304" pitchFamily="18" charset="0"/>
                <a:ea typeface="Times New Roman" panose="02020603050405020304" pitchFamily="18" charset="0"/>
              </a:rPr>
              <a:t>-Nâng cao kỹ năng làm việc nhóm và tra cứu tài liệu.</a:t>
            </a:r>
            <a:endParaRPr lang="en-US" sz="3200">
              <a:effectLst/>
              <a:latin typeface="Calibri" panose="020F0502020204030204" pitchFamily="34" charset="0"/>
              <a:ea typeface="Times New Roman" panose="02020603050405020304" pitchFamily="18" charset="0"/>
            </a:endParaRPr>
          </a:p>
          <a:p>
            <a:pPr marL="266700" marR="0" algn="just">
              <a:lnSpc>
                <a:spcPct val="106000"/>
              </a:lnSpc>
              <a:spcBef>
                <a:spcPts val="0"/>
              </a:spcBef>
              <a:spcAft>
                <a:spcPts val="600"/>
              </a:spcAft>
            </a:pPr>
            <a:r>
              <a:rPr lang="en-US" sz="3200">
                <a:solidFill>
                  <a:srgbClr val="000000"/>
                </a:solidFill>
                <a:effectLst/>
                <a:latin typeface="Times New Roman" panose="02020603050405020304" pitchFamily="18" charset="0"/>
                <a:ea typeface="Times New Roman" panose="02020603050405020304" pitchFamily="18" charset="0"/>
              </a:rPr>
              <a:t> </a:t>
            </a:r>
            <a:endParaRPr lang="en-US" sz="3200">
              <a:effectLst/>
              <a:latin typeface="Calibri" panose="020F0502020204030204" pitchFamily="34" charset="0"/>
              <a:ea typeface="Times New Roman" panose="02020603050405020304" pitchFamily="18" charset="0"/>
            </a:endParaRPr>
          </a:p>
          <a:p>
            <a:pPr marL="0" marR="0" algn="just">
              <a:lnSpc>
                <a:spcPct val="106000"/>
              </a:lnSpc>
              <a:spcBef>
                <a:spcPts val="0"/>
              </a:spcBef>
              <a:spcAft>
                <a:spcPts val="30"/>
              </a:spcAft>
              <a:tabLst>
                <a:tab pos="419100" algn="l"/>
                <a:tab pos="1955800" algn="l"/>
              </a:tabLst>
            </a:pPr>
            <a:r>
              <a:rPr lang="en-US" sz="3200" b="1">
                <a:solidFill>
                  <a:srgbClr val="000000"/>
                </a:solidFill>
                <a:effectLst/>
                <a:latin typeface="Times New Roman" panose="02020603050405020304" pitchFamily="18" charset="0"/>
                <a:ea typeface="Times New Roman" panose="02020603050405020304" pitchFamily="18" charset="0"/>
              </a:rPr>
              <a:t> </a:t>
            </a:r>
            <a:endParaRPr lang="en-US" sz="3200">
              <a:effectLst/>
              <a:latin typeface="Calibri" panose="020F0502020204030204" pitchFamily="34"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rot="10734001">
            <a:off x="9419249" y="-109755"/>
            <a:ext cx="10088919" cy="1007277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a:off x="1028700" y="3148555"/>
            <a:ext cx="9140994" cy="7289598"/>
            <a:chOff x="0" y="85725"/>
            <a:chExt cx="12187992" cy="9719459"/>
          </a:xfrm>
        </p:grpSpPr>
        <p:sp>
          <p:nvSpPr>
            <p:cNvPr id="5" name="TextBox 5"/>
            <p:cNvSpPr txBox="1"/>
            <p:nvPr/>
          </p:nvSpPr>
          <p:spPr>
            <a:xfrm>
              <a:off x="0" y="85725"/>
              <a:ext cx="12187992" cy="1578313"/>
            </a:xfrm>
            <a:prstGeom prst="rect">
              <a:avLst/>
            </a:prstGeom>
          </p:spPr>
          <p:txBody>
            <a:bodyPr lIns="0" tIns="0" rIns="0" bIns="0" rtlCol="0" anchor="t">
              <a:spAutoFit/>
            </a:bodyPr>
            <a:lstStyle/>
            <a:p>
              <a:pPr marL="0" lvl="0" indent="0">
                <a:lnSpc>
                  <a:spcPts val="8937"/>
                </a:lnSpc>
                <a:spcBef>
                  <a:spcPct val="0"/>
                </a:spcBef>
              </a:pPr>
              <a:r>
                <a:rPr lang="en-US" sz="8199" u="none" spc="90">
                  <a:solidFill>
                    <a:srgbClr val="000000"/>
                  </a:solidFill>
                  <a:latin typeface="Saira ExtraCondensed Medium Bold"/>
                </a:rPr>
                <a:t>NỘI DUNG</a:t>
              </a:r>
            </a:p>
          </p:txBody>
        </p:sp>
        <p:sp>
          <p:nvSpPr>
            <p:cNvPr id="6" name="TextBox 6"/>
            <p:cNvSpPr txBox="1"/>
            <p:nvPr/>
          </p:nvSpPr>
          <p:spPr>
            <a:xfrm>
              <a:off x="0" y="2177374"/>
              <a:ext cx="12187992" cy="7627810"/>
            </a:xfrm>
            <a:prstGeom prst="rect">
              <a:avLst/>
            </a:prstGeom>
          </p:spPr>
          <p:txBody>
            <a:bodyPr lIns="0" tIns="0" rIns="0" bIns="0" rtlCol="0" anchor="t">
              <a:spAutoFit/>
            </a:bodyPr>
            <a:lstStyle/>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Giới thiệu đề tài</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Công nghệ sử dụng</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Kiến trúc ứng dụng</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Những chức năng chính</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Kết quả đạt được</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Hướng phát triển</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Phân công công việc</a:t>
              </a:r>
            </a:p>
            <a:p>
              <a:pPr marL="571500" lvl="1" indent="-571500" algn="l">
                <a:lnSpc>
                  <a:spcPts val="5004"/>
                </a:lnSpc>
                <a:spcBef>
                  <a:spcPct val="0"/>
                </a:spcBef>
                <a:buFont typeface="Wingdings" panose="05000000000000000000" pitchFamily="2" charset="2"/>
                <a:buChar char="q"/>
              </a:pPr>
              <a:endParaRPr lang="en-US" sz="3600" spc="-100">
                <a:solidFill>
                  <a:srgbClr val="000000"/>
                </a:solidFill>
                <a:latin typeface="Muli Regular Bold"/>
              </a:endParaRPr>
            </a:p>
            <a:p>
              <a:pPr marL="571500" lvl="1" indent="-571500" algn="l">
                <a:lnSpc>
                  <a:spcPts val="5004"/>
                </a:lnSpc>
                <a:spcBef>
                  <a:spcPct val="0"/>
                </a:spcBef>
                <a:buFont typeface="Wingdings" panose="05000000000000000000" pitchFamily="2" charset="2"/>
                <a:buChar char="q"/>
              </a:pPr>
              <a:endParaRPr lang="en-US" sz="3600" u="none" spc="-100">
                <a:solidFill>
                  <a:srgbClr val="000000"/>
                </a:solidFill>
                <a:latin typeface="Muli Regular Bold"/>
              </a:endParaRPr>
            </a:p>
          </p:txBody>
        </p:sp>
      </p:grpSp>
      <p:grpSp>
        <p:nvGrpSpPr>
          <p:cNvPr id="7" name="Group 7"/>
          <p:cNvGrpSpPr/>
          <p:nvPr/>
        </p:nvGrpSpPr>
        <p:grpSpPr>
          <a:xfrm>
            <a:off x="1028700" y="1028700"/>
            <a:ext cx="5250320" cy="930488"/>
            <a:chOff x="0" y="0"/>
            <a:chExt cx="7000427" cy="124065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40650" cy="1240650"/>
            </a:xfrm>
            <a:prstGeom prst="rect">
              <a:avLst/>
            </a:prstGeom>
          </p:spPr>
        </p:pic>
        <p:sp>
          <p:nvSpPr>
            <p:cNvPr id="9" name="TextBox 9"/>
            <p:cNvSpPr txBox="1"/>
            <p:nvPr/>
          </p:nvSpPr>
          <p:spPr>
            <a:xfrm>
              <a:off x="1603965" y="311785"/>
              <a:ext cx="5396462" cy="534078"/>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Muli Regular"/>
                </a:rPr>
                <a:t>FurnitureShop</a:t>
              </a:r>
            </a:p>
          </p:txBody>
        </p:sp>
      </p:grpSp>
      <p:grpSp>
        <p:nvGrpSpPr>
          <p:cNvPr id="10" name="Group 10"/>
          <p:cNvGrpSpPr>
            <a:grpSpLocks noChangeAspect="1"/>
          </p:cNvGrpSpPr>
          <p:nvPr/>
        </p:nvGrpSpPr>
        <p:grpSpPr>
          <a:xfrm>
            <a:off x="10934733" y="1055967"/>
            <a:ext cx="10660081" cy="9231033"/>
            <a:chOff x="0" y="0"/>
            <a:chExt cx="7029450" cy="6087110"/>
          </a:xfrm>
        </p:grpSpPr>
        <p:sp>
          <p:nvSpPr>
            <p:cNvPr id="11" name="Freeform 11"/>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1757680" y="6088380"/>
                  </a:lnTo>
                  <a:lnTo>
                    <a:pt x="5271770" y="6088380"/>
                  </a:lnTo>
                  <a:lnTo>
                    <a:pt x="7029450" y="3044190"/>
                  </a:lnTo>
                  <a:lnTo>
                    <a:pt x="7029450" y="1757680"/>
                  </a:lnTo>
                  <a:cubicBezTo>
                    <a:pt x="7029450" y="787400"/>
                    <a:pt x="6242050" y="0"/>
                    <a:pt x="5271770" y="0"/>
                  </a:cubicBezTo>
                  <a:lnTo>
                    <a:pt x="5271770" y="0"/>
                  </a:lnTo>
                  <a:close/>
                </a:path>
              </a:pathLst>
            </a:custGeom>
            <a:blipFill>
              <a:blip r:embed="rId4"/>
              <a:stretch>
                <a:fillRect l="-30735"/>
              </a:stretch>
            </a:blip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721873" y="7166110"/>
            <a:ext cx="8672074" cy="82463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rniture - Best Modern Home Furniture Store | Crate &amp; Barrel">
            <a:extLst>
              <a:ext uri="{FF2B5EF4-FFF2-40B4-BE49-F238E27FC236}">
                <a16:creationId xmlns:a16="http://schemas.microsoft.com/office/drawing/2014/main" id="{88EF8719-8455-4EF7-0549-A01B52F6D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71" y="-284868"/>
            <a:ext cx="8008991" cy="105718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7696201" y="2334665"/>
            <a:ext cx="9581243" cy="5369322"/>
            <a:chOff x="0" y="85725"/>
            <a:chExt cx="11776443" cy="5440145"/>
          </a:xfrm>
        </p:grpSpPr>
        <p:sp>
          <p:nvSpPr>
            <p:cNvPr id="5" name="TextBox 5"/>
            <p:cNvSpPr txBox="1"/>
            <p:nvPr/>
          </p:nvSpPr>
          <p:spPr>
            <a:xfrm>
              <a:off x="0" y="85725"/>
              <a:ext cx="11754143" cy="1536489"/>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Saira ExtraCondensed Medium Bold"/>
                </a:rPr>
                <a:t>Giới  thiệu</a:t>
              </a:r>
            </a:p>
          </p:txBody>
        </p:sp>
        <p:sp>
          <p:nvSpPr>
            <p:cNvPr id="6" name="TextBox 6"/>
            <p:cNvSpPr txBox="1"/>
            <p:nvPr/>
          </p:nvSpPr>
          <p:spPr>
            <a:xfrm>
              <a:off x="22300" y="2082353"/>
              <a:ext cx="11754143" cy="3443517"/>
            </a:xfrm>
            <a:prstGeom prst="rect">
              <a:avLst/>
            </a:prstGeom>
          </p:spPr>
          <p:txBody>
            <a:bodyPr lIns="0" tIns="0" rIns="0" bIns="0" rtlCol="0" anchor="t">
              <a:spAutoFit/>
            </a:bodyPr>
            <a:lstStyle/>
            <a:p>
              <a:pPr>
                <a:lnSpc>
                  <a:spcPts val="3336"/>
                </a:lnSpc>
              </a:pPr>
              <a:r>
                <a:rPr lang="en-US" sz="3600" b="1">
                  <a:latin typeface="Times New Roman" panose="02020603050405020304" pitchFamily="18" charset="0"/>
                  <a:cs typeface="Times New Roman" panose="02020603050405020304" pitchFamily="18" charset="0"/>
                </a:rPr>
                <a:t>1.Mục tiêu của trang web</a:t>
              </a:r>
            </a:p>
            <a:p>
              <a:pPr>
                <a:lnSpc>
                  <a:spcPts val="3336"/>
                </a:lnSpc>
              </a:pPr>
              <a:br>
                <a:rPr lang="vi-VN" sz="2400"/>
              </a:br>
              <a:r>
                <a:rPr lang="vi-VN" sz="3600">
                  <a:latin typeface="+mj-lt"/>
                </a:rPr>
                <a:t>Xây dựng một ứng dụng web cửa hàng nội thất là một đề tài hấp dẫn và mang tính thực tiễn cao</a:t>
              </a:r>
              <a:r>
                <a:rPr lang="en-US" sz="3600">
                  <a:latin typeface="+mj-lt"/>
                </a:rPr>
                <a:t>, </a:t>
              </a:r>
              <a:r>
                <a:rPr lang="vi-VN" sz="3600">
                  <a:latin typeface="+mj-lt"/>
                </a:rPr>
                <a:t>được phát triển trên nền tảng web giúp khách hàng có thể </a:t>
              </a:r>
              <a:r>
                <a:rPr lang="en-US" sz="3600">
                  <a:latin typeface="+mj-lt"/>
                </a:rPr>
                <a:t>tham khảo sản phẩm của cửa hàng, chọn</a:t>
              </a:r>
              <a:r>
                <a:rPr lang="vi-VN" sz="3600">
                  <a:latin typeface="+mj-lt"/>
                </a:rPr>
                <a:t> mua các sản phẩm nội thất trực tuyến và thực hiện thanh toán một cách dễ dàng và thuận tiện.</a:t>
              </a:r>
              <a:endParaRPr lang="en-US" sz="3600">
                <a:solidFill>
                  <a:srgbClr val="000000"/>
                </a:solidFill>
                <a:latin typeface="+mj-lt"/>
              </a:endParaRPr>
            </a:p>
          </p:txBody>
        </p:sp>
      </p:grpSp>
      <p:grpSp>
        <p:nvGrpSpPr>
          <p:cNvPr id="12" name="Group 12"/>
          <p:cNvGrpSpPr/>
          <p:nvPr/>
        </p:nvGrpSpPr>
        <p:grpSpPr>
          <a:xfrm>
            <a:off x="0" y="6266603"/>
            <a:ext cx="4026840" cy="402039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61716" y="-5335249"/>
            <a:ext cx="8617798" cy="106704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rniture - Best Modern Home Furniture Store | Crate &amp; Barrel">
            <a:extLst>
              <a:ext uri="{FF2B5EF4-FFF2-40B4-BE49-F238E27FC236}">
                <a16:creationId xmlns:a16="http://schemas.microsoft.com/office/drawing/2014/main" id="{88EF8719-8455-4EF7-0549-A01B52F6D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71" y="-284868"/>
            <a:ext cx="8008991" cy="105718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7696201" y="2334665"/>
            <a:ext cx="9581243" cy="6075605"/>
            <a:chOff x="0" y="85725"/>
            <a:chExt cx="11776443" cy="6155743"/>
          </a:xfrm>
        </p:grpSpPr>
        <p:sp>
          <p:nvSpPr>
            <p:cNvPr id="5" name="TextBox 5"/>
            <p:cNvSpPr txBox="1"/>
            <p:nvPr/>
          </p:nvSpPr>
          <p:spPr>
            <a:xfrm>
              <a:off x="0" y="85725"/>
              <a:ext cx="11754143" cy="1536489"/>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Saira ExtraCondensed Medium Bold"/>
                </a:rPr>
                <a:t>Giới  thiệu</a:t>
              </a:r>
            </a:p>
          </p:txBody>
        </p:sp>
        <p:sp>
          <p:nvSpPr>
            <p:cNvPr id="6" name="TextBox 6"/>
            <p:cNvSpPr txBox="1"/>
            <p:nvPr/>
          </p:nvSpPr>
          <p:spPr>
            <a:xfrm>
              <a:off x="22300" y="2082353"/>
              <a:ext cx="11754143" cy="4159115"/>
            </a:xfrm>
            <a:prstGeom prst="rect">
              <a:avLst/>
            </a:prstGeom>
          </p:spPr>
          <p:txBody>
            <a:bodyPr lIns="0" tIns="0" rIns="0" bIns="0" rtlCol="0" anchor="t">
              <a:spAutoFit/>
            </a:bodyPr>
            <a:lstStyle/>
            <a:p>
              <a:pPr>
                <a:lnSpc>
                  <a:spcPts val="3336"/>
                </a:lnSpc>
              </a:pPr>
              <a:r>
                <a:rPr lang="en-US" sz="3600" b="1">
                  <a:latin typeface="Times New Roman" panose="02020603050405020304" pitchFamily="18" charset="0"/>
                  <a:cs typeface="Times New Roman" panose="02020603050405020304" pitchFamily="18" charset="0"/>
                </a:rPr>
                <a:t>2.Công nghệ sử dụng</a:t>
              </a:r>
            </a:p>
            <a:p>
              <a:pPr marL="0" marR="0">
                <a:lnSpc>
                  <a:spcPct val="150000"/>
                </a:lnSpc>
                <a:spcBef>
                  <a:spcPts val="0"/>
                </a:spcBef>
                <a:spcAft>
                  <a:spcPts val="600"/>
                </a:spcAft>
              </a:pPr>
              <a:r>
                <a:rPr lang="vi-VN" sz="3200">
                  <a:latin typeface="Times New Roman" panose="02020603050405020304" pitchFamily="18" charset="0"/>
                  <a:cs typeface="Times New Roman" panose="02020603050405020304" pitchFamily="18" charset="0"/>
                </a:rPr>
                <a:t>	Front-end: Sử dụng thư viện Reactjs để xây dựng giao diện cho website</a:t>
              </a:r>
              <a:endParaRPr lang="en-US" sz="3200">
                <a:latin typeface="Times New Roman" panose="02020603050405020304" pitchFamily="18" charset="0"/>
                <a:cs typeface="Times New Roman" panose="02020603050405020304" pitchFamily="18" charset="0"/>
              </a:endParaRPr>
            </a:p>
            <a:p>
              <a:pPr marL="0" marR="0">
                <a:lnSpc>
                  <a:spcPct val="150000"/>
                </a:lnSpc>
                <a:spcBef>
                  <a:spcPts val="0"/>
                </a:spcBef>
                <a:spcAft>
                  <a:spcPts val="600"/>
                </a:spcAft>
              </a:pPr>
              <a:r>
                <a:rPr lang="vi-VN" sz="3200">
                  <a:latin typeface="Times New Roman" panose="02020603050405020304" pitchFamily="18" charset="0"/>
                  <a:cs typeface="Times New Roman" panose="02020603050405020304" pitchFamily="18" charset="0"/>
                </a:rPr>
                <a:t>	Back-end: Xây dựng website dựa trên công nghệ Asp.Net Api kết hợp sử dụng Entity Framework để kết nối và làm việc với cơ sở dữ liệu Sql Server. </a:t>
              </a:r>
              <a:endParaRPr lang="en-US" sz="3200">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0" y="6266603"/>
            <a:ext cx="4026840" cy="402039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61716" y="-5335249"/>
            <a:ext cx="8617798" cy="10670497"/>
          </a:xfrm>
          <a:prstGeom prst="rect">
            <a:avLst/>
          </a:prstGeom>
        </p:spPr>
      </p:pic>
    </p:spTree>
    <p:extLst>
      <p:ext uri="{BB962C8B-B14F-4D97-AF65-F5344CB8AC3E}">
        <p14:creationId xmlns:p14="http://schemas.microsoft.com/office/powerpoint/2010/main" val="360129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2617267"/>
            <a:ext cx="9207457" cy="4379591"/>
            <a:chOff x="-245983" y="85725"/>
            <a:chExt cx="12276610" cy="5839454"/>
          </a:xfrm>
        </p:grpSpPr>
        <p:sp>
          <p:nvSpPr>
            <p:cNvPr id="3" name="TextBox 3"/>
            <p:cNvSpPr txBox="1"/>
            <p:nvPr/>
          </p:nvSpPr>
          <p:spPr>
            <a:xfrm>
              <a:off x="0" y="85725"/>
              <a:ext cx="12030627" cy="1578313"/>
            </a:xfrm>
            <a:prstGeom prst="rect">
              <a:avLst/>
            </a:prstGeom>
          </p:spPr>
          <p:txBody>
            <a:bodyPr lIns="0" tIns="0" rIns="0" bIns="0" rtlCol="0" anchor="t">
              <a:spAutoFit/>
            </a:bodyPr>
            <a:lstStyle/>
            <a:p>
              <a:pPr marL="0" lvl="0" indent="0">
                <a:lnSpc>
                  <a:spcPts val="8937"/>
                </a:lnSpc>
                <a:spcBef>
                  <a:spcPct val="0"/>
                </a:spcBef>
              </a:pPr>
              <a:r>
                <a:rPr lang="en-US" sz="8199" u="none" spc="122">
                  <a:solidFill>
                    <a:srgbClr val="000000"/>
                  </a:solidFill>
                  <a:latin typeface="Saira ExtraCondensed Medium Bold"/>
                </a:rPr>
                <a:t>Phạm vi</a:t>
              </a:r>
            </a:p>
          </p:txBody>
        </p:sp>
        <p:sp>
          <p:nvSpPr>
            <p:cNvPr id="4" name="TextBox 4"/>
            <p:cNvSpPr txBox="1"/>
            <p:nvPr/>
          </p:nvSpPr>
          <p:spPr>
            <a:xfrm>
              <a:off x="-245983" y="2539636"/>
              <a:ext cx="12276610" cy="3385543"/>
            </a:xfrm>
            <a:prstGeom prst="rect">
              <a:avLst/>
            </a:prstGeom>
          </p:spPr>
          <p:txBody>
            <a:bodyPr wrap="square" lIns="0" tIns="0" rIns="0" bIns="0" rtlCol="0" anchor="t">
              <a:spAutoFit/>
            </a:bodyPr>
            <a:lstStyle/>
            <a:p>
              <a:pPr>
                <a:lnSpc>
                  <a:spcPts val="3336"/>
                </a:lnSpc>
              </a:pPr>
              <a:r>
                <a:rPr lang="en-US" sz="3200">
                  <a:latin typeface="Times New Roman" panose="02020603050405020304" pitchFamily="18" charset="0"/>
                  <a:cs typeface="Times New Roman" panose="02020603050405020304" pitchFamily="18" charset="0"/>
                </a:rPr>
                <a:t>P</a:t>
              </a:r>
              <a:r>
                <a:rPr lang="vi-VN" sz="3200">
                  <a:latin typeface="Times New Roman" panose="02020603050405020304" pitchFamily="18" charset="0"/>
                  <a:cs typeface="Times New Roman" panose="02020603050405020304" pitchFamily="18" charset="0"/>
                </a:rPr>
                <a:t>hạm vi phù hợp cho sinh viên khi thực hiện đề tài xây dựng ứng dụng web cửa hàng nội thất là xây dựng một ứng dụng web cơ bản với các chức năng chính, tập trung vào tính khả thi và tối ưu hóa chúng, và tìm hiểu các công nghệ và framework phù hợp để thực hiện đề tài.</a:t>
              </a:r>
              <a:endParaRPr lang="en-US" sz="3200">
                <a:latin typeface="Times New Roman" panose="02020603050405020304" pitchFamily="18" charset="0"/>
                <a:cs typeface="Times New Roman" panose="02020603050405020304" pitchFamily="18" charset="0"/>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4500" y="5143500"/>
            <a:ext cx="5143500" cy="5143500"/>
          </a:xfrm>
          <a:prstGeom prst="rect">
            <a:avLst/>
          </a:prstGeom>
        </p:spPr>
      </p:pic>
      <p:grpSp>
        <p:nvGrpSpPr>
          <p:cNvPr id="8" name="Group 8"/>
          <p:cNvGrpSpPr>
            <a:grpSpLocks noChangeAspect="1"/>
          </p:cNvGrpSpPr>
          <p:nvPr/>
        </p:nvGrpSpPr>
        <p:grpSpPr>
          <a:xfrm>
            <a:off x="10661849" y="1478627"/>
            <a:ext cx="6597451" cy="7499009"/>
            <a:chOff x="0" y="0"/>
            <a:chExt cx="4795520" cy="5450840"/>
          </a:xfrm>
        </p:grpSpPr>
        <p:sp>
          <p:nvSpPr>
            <p:cNvPr id="9" name="Freeform 9"/>
            <p:cNvSpPr/>
            <p:nvPr/>
          </p:nvSpPr>
          <p:spPr>
            <a:xfrm>
              <a:off x="0" y="0"/>
              <a:ext cx="4795520" cy="5450840"/>
            </a:xfrm>
            <a:custGeom>
              <a:avLst/>
              <a:gdLst/>
              <a:ahLst/>
              <a:cxnLst/>
              <a:rect l="l" t="t" r="r" b="b"/>
              <a:pathLst>
                <a:path w="4795520" h="5450840">
                  <a:moveTo>
                    <a:pt x="4795520" y="1606550"/>
                  </a:moveTo>
                  <a:cubicBezTo>
                    <a:pt x="4795520" y="718820"/>
                    <a:pt x="4075430" y="0"/>
                    <a:pt x="3188970" y="0"/>
                  </a:cubicBezTo>
                  <a:lnTo>
                    <a:pt x="0" y="0"/>
                  </a:lnTo>
                  <a:lnTo>
                    <a:pt x="0" y="1118870"/>
                  </a:lnTo>
                  <a:cubicBezTo>
                    <a:pt x="0" y="2006600"/>
                    <a:pt x="718820" y="2725420"/>
                    <a:pt x="1606550" y="2725420"/>
                  </a:cubicBezTo>
                  <a:lnTo>
                    <a:pt x="0" y="2725420"/>
                  </a:lnTo>
                  <a:lnTo>
                    <a:pt x="0" y="3844290"/>
                  </a:lnTo>
                  <a:cubicBezTo>
                    <a:pt x="0" y="4732020"/>
                    <a:pt x="718820" y="5450840"/>
                    <a:pt x="1606550" y="5450840"/>
                  </a:cubicBezTo>
                  <a:lnTo>
                    <a:pt x="4795520" y="5450840"/>
                  </a:lnTo>
                  <a:lnTo>
                    <a:pt x="4795520" y="4331970"/>
                  </a:lnTo>
                  <a:cubicBezTo>
                    <a:pt x="4795520" y="3444240"/>
                    <a:pt x="4076700" y="2725420"/>
                    <a:pt x="3188970" y="2725420"/>
                  </a:cubicBezTo>
                  <a:lnTo>
                    <a:pt x="4795520" y="2725420"/>
                  </a:lnTo>
                  <a:lnTo>
                    <a:pt x="4795520" y="1606550"/>
                  </a:lnTo>
                  <a:close/>
                </a:path>
              </a:pathLst>
            </a:custGeom>
            <a:blipFill>
              <a:blip r:embed="rId4"/>
              <a:stretch>
                <a:fillRect l="-98372" r="-40713"/>
              </a:stretch>
            </a:blip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44671" y="0"/>
            <a:ext cx="6043329" cy="5228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9d6cef8e2b_0_81"/>
          <p:cNvSpPr/>
          <p:nvPr/>
        </p:nvSpPr>
        <p:spPr>
          <a:xfrm>
            <a:off x="1310675" y="916400"/>
            <a:ext cx="15666600" cy="9258300"/>
          </a:xfrm>
          <a:prstGeom prst="rect">
            <a:avLst/>
          </a:prstGeom>
          <a:solidFill>
            <a:srgbClr val="FFF9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6" name="Google Shape;606;g19d6cef8e2b_0_81"/>
          <p:cNvGrpSpPr/>
          <p:nvPr/>
        </p:nvGrpSpPr>
        <p:grpSpPr>
          <a:xfrm>
            <a:off x="15331651" y="-907587"/>
            <a:ext cx="3855305" cy="3872586"/>
            <a:chOff x="1813" y="0"/>
            <a:chExt cx="809173" cy="812800"/>
          </a:xfrm>
        </p:grpSpPr>
        <p:sp>
          <p:nvSpPr>
            <p:cNvPr id="607" name="Google Shape;607;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09" name="Google Shape;609;g19d6cef8e2b_0_81"/>
          <p:cNvGrpSpPr/>
          <p:nvPr/>
        </p:nvGrpSpPr>
        <p:grpSpPr>
          <a:xfrm>
            <a:off x="700721" y="569552"/>
            <a:ext cx="1740450" cy="1748252"/>
            <a:chOff x="1813" y="0"/>
            <a:chExt cx="809173" cy="812800"/>
          </a:xfrm>
        </p:grpSpPr>
        <p:sp>
          <p:nvSpPr>
            <p:cNvPr id="610" name="Google Shape;610;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12" name="Google Shape;612;g19d6cef8e2b_0_81"/>
          <p:cNvGrpSpPr/>
          <p:nvPr/>
        </p:nvGrpSpPr>
        <p:grpSpPr>
          <a:xfrm>
            <a:off x="15874452" y="1860635"/>
            <a:ext cx="1740450" cy="1748252"/>
            <a:chOff x="1813" y="0"/>
            <a:chExt cx="809173" cy="812800"/>
          </a:xfrm>
        </p:grpSpPr>
        <p:sp>
          <p:nvSpPr>
            <p:cNvPr id="613" name="Google Shape;613;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615" name="Google Shape;615;g19d6cef8e2b_0_81"/>
          <p:cNvCxnSpPr/>
          <p:nvPr/>
        </p:nvCxnSpPr>
        <p:spPr>
          <a:xfrm>
            <a:off x="4191130" y="2447070"/>
            <a:ext cx="9905700" cy="0"/>
          </a:xfrm>
          <a:prstGeom prst="straightConnector1">
            <a:avLst/>
          </a:prstGeom>
          <a:noFill/>
          <a:ln w="47625" cap="flat" cmpd="sng">
            <a:solidFill>
              <a:srgbClr val="414B3B"/>
            </a:solidFill>
            <a:prstDash val="solid"/>
            <a:round/>
            <a:headEnd type="none" w="sm" len="sm"/>
            <a:tailEnd type="none" w="sm" len="sm"/>
          </a:ln>
        </p:spPr>
      </p:cxnSp>
      <p:pic>
        <p:nvPicPr>
          <p:cNvPr id="616" name="Google Shape;616;g19d6cef8e2b_0_81"/>
          <p:cNvPicPr preferRelativeResize="0"/>
          <p:nvPr/>
        </p:nvPicPr>
        <p:blipFill rotWithShape="1">
          <a:blip r:embed="rId3">
            <a:alphaModFix/>
          </a:blip>
          <a:srcRect/>
          <a:stretch/>
        </p:blipFill>
        <p:spPr>
          <a:xfrm>
            <a:off x="15331640" y="750246"/>
            <a:ext cx="2685383" cy="4429498"/>
          </a:xfrm>
          <a:prstGeom prst="rect">
            <a:avLst/>
          </a:prstGeom>
          <a:noFill/>
          <a:ln>
            <a:noFill/>
          </a:ln>
        </p:spPr>
      </p:pic>
      <p:pic>
        <p:nvPicPr>
          <p:cNvPr id="617" name="Google Shape;617;g19d6cef8e2b_0_81"/>
          <p:cNvPicPr preferRelativeResize="0"/>
          <p:nvPr/>
        </p:nvPicPr>
        <p:blipFill rotWithShape="1">
          <a:blip r:embed="rId4">
            <a:alphaModFix/>
          </a:blip>
          <a:srcRect/>
          <a:stretch/>
        </p:blipFill>
        <p:spPr>
          <a:xfrm>
            <a:off x="298686" y="1461114"/>
            <a:ext cx="3150973" cy="3007747"/>
          </a:xfrm>
          <a:prstGeom prst="rect">
            <a:avLst/>
          </a:prstGeom>
          <a:noFill/>
          <a:ln>
            <a:noFill/>
          </a:ln>
        </p:spPr>
      </p:pic>
      <p:sp>
        <p:nvSpPr>
          <p:cNvPr id="619" name="Google Shape;619;g19d6cef8e2b_0_81"/>
          <p:cNvSpPr txBox="1"/>
          <p:nvPr/>
        </p:nvSpPr>
        <p:spPr>
          <a:xfrm>
            <a:off x="3031350" y="1271872"/>
            <a:ext cx="12225300" cy="1096903"/>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6600" b="1">
                <a:solidFill>
                  <a:srgbClr val="2B3425"/>
                </a:solidFill>
                <a:latin typeface="Oswald"/>
                <a:ea typeface="Oswald"/>
                <a:cs typeface="Oswald"/>
                <a:sym typeface="Oswald"/>
              </a:rPr>
              <a:t>P</a:t>
            </a:r>
            <a:r>
              <a:rPr lang="en-US" sz="6600" b="1" i="0" u="none" strike="noStrike" cap="none">
                <a:solidFill>
                  <a:srgbClr val="2B3425"/>
                </a:solidFill>
                <a:latin typeface="Oswald"/>
                <a:ea typeface="Oswald"/>
                <a:cs typeface="Oswald"/>
                <a:sym typeface="Oswald"/>
              </a:rPr>
              <a:t>HẦN MỀM VÀ CÔNG CỤ SỬ DỤNG</a:t>
            </a:r>
            <a:endParaRPr sz="6600" b="0" i="0" u="none" strike="noStrike" cap="none">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3CBBD4A2-1368-81C3-3EF7-DE7D115054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7928" y="7131286"/>
            <a:ext cx="2685383" cy="2675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 - Free social media icons">
            <a:extLst>
              <a:ext uri="{FF2B5EF4-FFF2-40B4-BE49-F238E27FC236}">
                <a16:creationId xmlns:a16="http://schemas.microsoft.com/office/drawing/2014/main" id="{87CFE081-CA09-07CA-1FC0-D0D31B2A3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7082865"/>
            <a:ext cx="2685383" cy="2685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ql server - Free logo icons">
            <a:extLst>
              <a:ext uri="{FF2B5EF4-FFF2-40B4-BE49-F238E27FC236}">
                <a16:creationId xmlns:a16="http://schemas.microsoft.com/office/drawing/2014/main" id="{4D83887F-E345-AB2A-29EB-B50A11F195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3573" y="3191885"/>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sual Studio logo and symbol, meaning, history, PNG">
            <a:extLst>
              <a:ext uri="{FF2B5EF4-FFF2-40B4-BE49-F238E27FC236}">
                <a16:creationId xmlns:a16="http://schemas.microsoft.com/office/drawing/2014/main" id="{AB5C37E6-BD07-B070-A7AE-210932BAB2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73164" y="3635823"/>
            <a:ext cx="4755666" cy="267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0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9d6cef8e2b_0_81"/>
          <p:cNvSpPr/>
          <p:nvPr/>
        </p:nvSpPr>
        <p:spPr>
          <a:xfrm>
            <a:off x="1310675" y="916400"/>
            <a:ext cx="15666600" cy="9258300"/>
          </a:xfrm>
          <a:prstGeom prst="rect">
            <a:avLst/>
          </a:prstGeom>
          <a:solidFill>
            <a:srgbClr val="FFF9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6" name="Google Shape;606;g19d6cef8e2b_0_81"/>
          <p:cNvGrpSpPr/>
          <p:nvPr/>
        </p:nvGrpSpPr>
        <p:grpSpPr>
          <a:xfrm>
            <a:off x="15331651" y="-907587"/>
            <a:ext cx="3855305" cy="3872586"/>
            <a:chOff x="1813" y="0"/>
            <a:chExt cx="809173" cy="812800"/>
          </a:xfrm>
        </p:grpSpPr>
        <p:sp>
          <p:nvSpPr>
            <p:cNvPr id="607" name="Google Shape;607;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09" name="Google Shape;609;g19d6cef8e2b_0_81"/>
          <p:cNvGrpSpPr/>
          <p:nvPr/>
        </p:nvGrpSpPr>
        <p:grpSpPr>
          <a:xfrm>
            <a:off x="700721" y="569552"/>
            <a:ext cx="1740450" cy="1748252"/>
            <a:chOff x="1813" y="0"/>
            <a:chExt cx="809173" cy="812800"/>
          </a:xfrm>
        </p:grpSpPr>
        <p:sp>
          <p:nvSpPr>
            <p:cNvPr id="610" name="Google Shape;610;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12" name="Google Shape;612;g19d6cef8e2b_0_81"/>
          <p:cNvGrpSpPr/>
          <p:nvPr/>
        </p:nvGrpSpPr>
        <p:grpSpPr>
          <a:xfrm>
            <a:off x="15874452" y="1860635"/>
            <a:ext cx="1740450" cy="1748252"/>
            <a:chOff x="1813" y="0"/>
            <a:chExt cx="809173" cy="812800"/>
          </a:xfrm>
        </p:grpSpPr>
        <p:sp>
          <p:nvSpPr>
            <p:cNvPr id="613" name="Google Shape;613;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615" name="Google Shape;615;g19d6cef8e2b_0_81"/>
          <p:cNvCxnSpPr/>
          <p:nvPr/>
        </p:nvCxnSpPr>
        <p:spPr>
          <a:xfrm>
            <a:off x="4191130" y="2447070"/>
            <a:ext cx="9905700" cy="0"/>
          </a:xfrm>
          <a:prstGeom prst="straightConnector1">
            <a:avLst/>
          </a:prstGeom>
          <a:noFill/>
          <a:ln w="47625" cap="flat" cmpd="sng">
            <a:solidFill>
              <a:srgbClr val="414B3B"/>
            </a:solidFill>
            <a:prstDash val="solid"/>
            <a:round/>
            <a:headEnd type="none" w="sm" len="sm"/>
            <a:tailEnd type="none" w="sm" len="sm"/>
          </a:ln>
        </p:spPr>
      </p:cxnSp>
      <p:pic>
        <p:nvPicPr>
          <p:cNvPr id="616" name="Google Shape;616;g19d6cef8e2b_0_81"/>
          <p:cNvPicPr preferRelativeResize="0"/>
          <p:nvPr/>
        </p:nvPicPr>
        <p:blipFill rotWithShape="1">
          <a:blip r:embed="rId3">
            <a:alphaModFix/>
          </a:blip>
          <a:srcRect/>
          <a:stretch/>
        </p:blipFill>
        <p:spPr>
          <a:xfrm>
            <a:off x="15331640" y="750246"/>
            <a:ext cx="2685383" cy="4429498"/>
          </a:xfrm>
          <a:prstGeom prst="rect">
            <a:avLst/>
          </a:prstGeom>
          <a:noFill/>
          <a:ln>
            <a:noFill/>
          </a:ln>
        </p:spPr>
      </p:pic>
      <p:pic>
        <p:nvPicPr>
          <p:cNvPr id="617" name="Google Shape;617;g19d6cef8e2b_0_81"/>
          <p:cNvPicPr preferRelativeResize="0"/>
          <p:nvPr/>
        </p:nvPicPr>
        <p:blipFill rotWithShape="1">
          <a:blip r:embed="rId4">
            <a:alphaModFix/>
          </a:blip>
          <a:srcRect/>
          <a:stretch/>
        </p:blipFill>
        <p:spPr>
          <a:xfrm>
            <a:off x="298686" y="1461114"/>
            <a:ext cx="3150973" cy="3007747"/>
          </a:xfrm>
          <a:prstGeom prst="rect">
            <a:avLst/>
          </a:prstGeom>
          <a:noFill/>
          <a:ln>
            <a:noFill/>
          </a:ln>
        </p:spPr>
      </p:pic>
      <p:sp>
        <p:nvSpPr>
          <p:cNvPr id="619" name="Google Shape;619;g19d6cef8e2b_0_81"/>
          <p:cNvSpPr txBox="1"/>
          <p:nvPr/>
        </p:nvSpPr>
        <p:spPr>
          <a:xfrm>
            <a:off x="3031350" y="1271872"/>
            <a:ext cx="12225300" cy="1096903"/>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6600" b="1" i="0" u="none" strike="noStrike" cap="none">
                <a:solidFill>
                  <a:srgbClr val="2B3425"/>
                </a:solidFill>
                <a:latin typeface="Oswald"/>
                <a:ea typeface="Arial"/>
                <a:cs typeface="Arial"/>
                <a:sym typeface="Oswald"/>
              </a:rPr>
              <a:t>SƠ </a:t>
            </a:r>
            <a:r>
              <a:rPr lang="en-US" sz="6600" b="1">
                <a:solidFill>
                  <a:srgbClr val="2B3425"/>
                </a:solidFill>
                <a:latin typeface="Oswald"/>
                <a:ea typeface="Arial"/>
                <a:cs typeface="Arial"/>
                <a:sym typeface="Oswald"/>
              </a:rPr>
              <a:t>ĐỒ DATABASE</a:t>
            </a:r>
            <a:endParaRPr sz="6600" b="0" i="0" u="none" strike="noStrike" cap="none">
              <a:solidFill>
                <a:srgbClr val="000000"/>
              </a:solidFill>
              <a:latin typeface="Arial"/>
              <a:ea typeface="Arial"/>
              <a:cs typeface="Arial"/>
              <a:sym typeface="Arial"/>
            </a:endParaRPr>
          </a:p>
        </p:txBody>
      </p:sp>
      <p:pic>
        <p:nvPicPr>
          <p:cNvPr id="2" name="image6.jpg">
            <a:extLst>
              <a:ext uri="{FF2B5EF4-FFF2-40B4-BE49-F238E27FC236}">
                <a16:creationId xmlns:a16="http://schemas.microsoft.com/office/drawing/2014/main" id="{6E32E92D-4811-2D1A-0098-EAC36E145132}"/>
              </a:ext>
            </a:extLst>
          </p:cNvPr>
          <p:cNvPicPr/>
          <p:nvPr/>
        </p:nvPicPr>
        <p:blipFill>
          <a:blip r:embed="rId5"/>
          <a:srcRect/>
          <a:stretch>
            <a:fillRect/>
          </a:stretch>
        </p:blipFill>
        <p:spPr>
          <a:xfrm>
            <a:off x="3521352" y="3804190"/>
            <a:ext cx="11236310" cy="5589270"/>
          </a:xfrm>
          <a:prstGeom prst="rect">
            <a:avLst/>
          </a:prstGeom>
          <a:ln/>
        </p:spPr>
      </p:pic>
    </p:spTree>
    <p:extLst>
      <p:ext uri="{BB962C8B-B14F-4D97-AF65-F5344CB8AC3E}">
        <p14:creationId xmlns:p14="http://schemas.microsoft.com/office/powerpoint/2010/main" val="436092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10" name="Table 9">
            <a:extLst>
              <a:ext uri="{FF2B5EF4-FFF2-40B4-BE49-F238E27FC236}">
                <a16:creationId xmlns:a16="http://schemas.microsoft.com/office/drawing/2014/main" id="{B113BF62-3D5C-BB58-8F45-C1845CAF32FF}"/>
              </a:ext>
            </a:extLst>
          </p:cNvPr>
          <p:cNvGraphicFramePr>
            <a:graphicFrameLocks noGrp="1"/>
          </p:cNvGraphicFramePr>
          <p:nvPr>
            <p:extLst>
              <p:ext uri="{D42A27DB-BD31-4B8C-83A1-F6EECF244321}">
                <p14:modId xmlns:p14="http://schemas.microsoft.com/office/powerpoint/2010/main" val="4095301281"/>
              </p:ext>
            </p:extLst>
          </p:nvPr>
        </p:nvGraphicFramePr>
        <p:xfrm>
          <a:off x="3124200" y="4008562"/>
          <a:ext cx="11429999" cy="5313985"/>
        </p:xfrm>
        <a:graphic>
          <a:graphicData uri="http://schemas.openxmlformats.org/drawingml/2006/table">
            <a:tbl>
              <a:tblPr bandRow="1">
                <a:tableStyleId>{073A0DAA-6AF3-43AB-8588-CEC1D06C72B9}</a:tableStyleId>
              </a:tblPr>
              <a:tblGrid>
                <a:gridCol w="810759">
                  <a:extLst>
                    <a:ext uri="{9D8B030D-6E8A-4147-A177-3AD203B41FA5}">
                      <a16:colId xmlns:a16="http://schemas.microsoft.com/office/drawing/2014/main" val="1569321022"/>
                    </a:ext>
                  </a:extLst>
                </a:gridCol>
                <a:gridCol w="3534455">
                  <a:extLst>
                    <a:ext uri="{9D8B030D-6E8A-4147-A177-3AD203B41FA5}">
                      <a16:colId xmlns:a16="http://schemas.microsoft.com/office/drawing/2014/main" val="1011184262"/>
                    </a:ext>
                  </a:extLst>
                </a:gridCol>
                <a:gridCol w="7084785">
                  <a:extLst>
                    <a:ext uri="{9D8B030D-6E8A-4147-A177-3AD203B41FA5}">
                      <a16:colId xmlns:a16="http://schemas.microsoft.com/office/drawing/2014/main" val="4033254641"/>
                    </a:ext>
                  </a:extLst>
                </a:gridCol>
              </a:tblGrid>
              <a:tr h="2827912">
                <a:tc>
                  <a:txBody>
                    <a:bodyPr/>
                    <a:lstStyle/>
                    <a:p>
                      <a:pPr marL="0" marR="0">
                        <a:lnSpc>
                          <a:spcPct val="106000"/>
                        </a:lnSpc>
                        <a:spcBef>
                          <a:spcPts val="0"/>
                        </a:spcBef>
                        <a:spcAft>
                          <a:spcPts val="600"/>
                        </a:spcAft>
                      </a:pPr>
                      <a:r>
                        <a:rPr lang="en-US" sz="2700">
                          <a:effectLst/>
                        </a:rPr>
                        <a:t>5</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Header</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Header gồm các chức năng:</a:t>
                      </a:r>
                      <a:endParaRPr lang="en-US" sz="2300">
                        <a:effectLst/>
                      </a:endParaRPr>
                    </a:p>
                    <a:p>
                      <a:pPr marL="11430" marR="0" indent="182880">
                        <a:lnSpc>
                          <a:spcPct val="106000"/>
                        </a:lnSpc>
                        <a:spcBef>
                          <a:spcPts val="0"/>
                        </a:spcBef>
                        <a:spcAft>
                          <a:spcPts val="600"/>
                        </a:spcAft>
                      </a:pPr>
                      <a:r>
                        <a:rPr lang="en-US" sz="2700">
                          <a:effectLst/>
                        </a:rPr>
                        <a:t>- Chuyển trang qua lại giữa các trang chính của giao diện người dùng</a:t>
                      </a:r>
                      <a:endParaRPr lang="en-US" sz="2300">
                        <a:effectLst/>
                      </a:endParaRPr>
                    </a:p>
                    <a:p>
                      <a:pPr marL="11430" marR="0" indent="182880">
                        <a:lnSpc>
                          <a:spcPct val="106000"/>
                        </a:lnSpc>
                        <a:spcBef>
                          <a:spcPts val="0"/>
                        </a:spcBef>
                        <a:spcAft>
                          <a:spcPts val="600"/>
                        </a:spcAft>
                      </a:pPr>
                      <a:r>
                        <a:rPr lang="en-US" sz="2700">
                          <a:effectLst/>
                        </a:rPr>
                        <a:t>- Đường dẫn vào trong giỏ hàng</a:t>
                      </a:r>
                      <a:endParaRPr lang="en-US" sz="2300">
                        <a:effectLst/>
                      </a:endParaRPr>
                    </a:p>
                    <a:p>
                      <a:pPr marL="11430" marR="0" indent="182880">
                        <a:lnSpc>
                          <a:spcPct val="106000"/>
                        </a:lnSpc>
                        <a:spcBef>
                          <a:spcPts val="0"/>
                        </a:spcBef>
                        <a:spcAft>
                          <a:spcPts val="600"/>
                        </a:spcAft>
                      </a:pPr>
                      <a:r>
                        <a:rPr lang="en-US" sz="2700">
                          <a:effectLst/>
                        </a:rPr>
                        <a:t>- Đường dẫn vào trong trang đăng nhập</a:t>
                      </a:r>
                      <a:endParaRPr lang="en-US" sz="2300">
                        <a:effectLst/>
                        <a:latin typeface="Calibri" panose="020F0502020204030204" pitchFamily="34" charset="0"/>
                        <a:ea typeface="Times New Roman" panose="02020603050405020304" pitchFamily="18" charset="0"/>
                      </a:endParaRPr>
                    </a:p>
                  </a:txBody>
                  <a:tcPr marL="143317" marR="143317" marT="0" marB="0"/>
                </a:tc>
                <a:extLst>
                  <a:ext uri="{0D108BD9-81ED-4DB2-BD59-A6C34878D82A}">
                    <a16:rowId xmlns:a16="http://schemas.microsoft.com/office/drawing/2014/main" val="1005532842"/>
                  </a:ext>
                </a:extLst>
              </a:tr>
              <a:tr h="2486073">
                <a:tc>
                  <a:txBody>
                    <a:bodyPr/>
                    <a:lstStyle/>
                    <a:p>
                      <a:pPr marL="0" marR="0">
                        <a:lnSpc>
                          <a:spcPct val="106000"/>
                        </a:lnSpc>
                        <a:spcBef>
                          <a:spcPts val="0"/>
                        </a:spcBef>
                        <a:spcAft>
                          <a:spcPts val="600"/>
                        </a:spcAft>
                      </a:pPr>
                      <a:r>
                        <a:rPr lang="en-US" sz="2700">
                          <a:effectLst/>
                        </a:rPr>
                        <a:t>6</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Footer</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Footer gồm các chức năng:</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Thông tin liên hệ hỗ trợ</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Liên kết chuyển trang nhanh</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Chính sách chăm sóc khách hàng</a:t>
                      </a:r>
                      <a:endParaRPr lang="en-US" sz="2300">
                        <a:effectLst/>
                      </a:endParaRPr>
                    </a:p>
                    <a:p>
                      <a:pPr marL="342900" marR="0" lvl="0" indent="-342900">
                        <a:lnSpc>
                          <a:spcPct val="106000"/>
                        </a:lnSpc>
                        <a:spcBef>
                          <a:spcPts val="0"/>
                        </a:spcBef>
                        <a:spcAft>
                          <a:spcPts val="600"/>
                        </a:spcAft>
                        <a:buFont typeface="Symbol" panose="05050102010706020507" pitchFamily="18" charset="2"/>
                        <a:buChar char="-"/>
                      </a:pPr>
                      <a:r>
                        <a:rPr lang="en-US" sz="2700">
                          <a:effectLst/>
                        </a:rPr>
                        <a:t>Khẩu hiệu của cửa hàng</a:t>
                      </a:r>
                      <a:endParaRPr lang="en-US" sz="2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317" marR="143317" marT="0" marB="0"/>
                </a:tc>
                <a:extLst>
                  <a:ext uri="{0D108BD9-81ED-4DB2-BD59-A6C34878D82A}">
                    <a16:rowId xmlns:a16="http://schemas.microsoft.com/office/drawing/2014/main" val="504219636"/>
                  </a:ext>
                </a:extLst>
              </a:tr>
            </a:tbl>
          </a:graphicData>
        </a:graphic>
      </p:graphicFrame>
      <p:sp>
        <p:nvSpPr>
          <p:cNvPr id="11" name="TextBox 10">
            <a:extLst>
              <a:ext uri="{FF2B5EF4-FFF2-40B4-BE49-F238E27FC236}">
                <a16:creationId xmlns:a16="http://schemas.microsoft.com/office/drawing/2014/main" id="{5D77E4E0-425B-303B-938A-D8623D33810A}"/>
              </a:ext>
            </a:extLst>
          </p:cNvPr>
          <p:cNvSpPr txBox="1"/>
          <p:nvPr/>
        </p:nvSpPr>
        <p:spPr>
          <a:xfrm>
            <a:off x="4267200" y="2476500"/>
            <a:ext cx="9372600" cy="1077218"/>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Thành phần tái sử dụng trong các trang giao diện người dùng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9" name="Table 8">
            <a:extLst>
              <a:ext uri="{FF2B5EF4-FFF2-40B4-BE49-F238E27FC236}">
                <a16:creationId xmlns:a16="http://schemas.microsoft.com/office/drawing/2014/main" id="{C4458F43-B63B-C5F7-4D4F-00E722DB1ADA}"/>
              </a:ext>
            </a:extLst>
          </p:cNvPr>
          <p:cNvGraphicFramePr>
            <a:graphicFrameLocks noGrp="1"/>
          </p:cNvGraphicFramePr>
          <p:nvPr/>
        </p:nvGraphicFramePr>
        <p:xfrm>
          <a:off x="2781300" y="2439543"/>
          <a:ext cx="12725400" cy="7179734"/>
        </p:xfrm>
        <a:graphic>
          <a:graphicData uri="http://schemas.openxmlformats.org/drawingml/2006/table">
            <a:tbl>
              <a:tblPr bandRow="1">
                <a:tableStyleId>{073A0DAA-6AF3-43AB-8588-CEC1D06C72B9}</a:tableStyleId>
              </a:tblPr>
              <a:tblGrid>
                <a:gridCol w="902645">
                  <a:extLst>
                    <a:ext uri="{9D8B030D-6E8A-4147-A177-3AD203B41FA5}">
                      <a16:colId xmlns:a16="http://schemas.microsoft.com/office/drawing/2014/main" val="3144225490"/>
                    </a:ext>
                  </a:extLst>
                </a:gridCol>
                <a:gridCol w="3935027">
                  <a:extLst>
                    <a:ext uri="{9D8B030D-6E8A-4147-A177-3AD203B41FA5}">
                      <a16:colId xmlns:a16="http://schemas.microsoft.com/office/drawing/2014/main" val="2522417455"/>
                    </a:ext>
                  </a:extLst>
                </a:gridCol>
                <a:gridCol w="7887728">
                  <a:extLst>
                    <a:ext uri="{9D8B030D-6E8A-4147-A177-3AD203B41FA5}">
                      <a16:colId xmlns:a16="http://schemas.microsoft.com/office/drawing/2014/main" val="1837078652"/>
                    </a:ext>
                  </a:extLst>
                </a:gridCol>
              </a:tblGrid>
              <a:tr h="530566">
                <a:tc>
                  <a:txBody>
                    <a:bodyPr/>
                    <a:lstStyle/>
                    <a:p>
                      <a:pPr marL="0" marR="0">
                        <a:lnSpc>
                          <a:spcPct val="106000"/>
                        </a:lnSpc>
                        <a:spcBef>
                          <a:spcPts val="0"/>
                        </a:spcBef>
                        <a:spcAft>
                          <a:spcPts val="600"/>
                        </a:spcAft>
                      </a:pPr>
                      <a:r>
                        <a:rPr lang="en-US" sz="2000" b="1">
                          <a:effectLst/>
                        </a:rPr>
                        <a:t>STT</a:t>
                      </a:r>
                      <a:endParaRPr lang="en-US" sz="2000" b="1">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b="1">
                          <a:effectLst/>
                        </a:rPr>
                        <a:t>Chức năng</a:t>
                      </a:r>
                      <a:endParaRPr lang="en-US" sz="2000" b="1">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b="1">
                          <a:effectLst/>
                        </a:rPr>
                        <a:t>Mô tả yêu cầu</a:t>
                      </a:r>
                      <a:endParaRPr lang="en-US" sz="2000" b="1">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2189519271"/>
                  </a:ext>
                </a:extLst>
              </a:tr>
              <a:tr h="216238">
                <a:tc gridSpan="3">
                  <a:txBody>
                    <a:bodyPr/>
                    <a:lstStyle/>
                    <a:p>
                      <a:pPr marL="0" marR="0" algn="ctr">
                        <a:lnSpc>
                          <a:spcPct val="106000"/>
                        </a:lnSpc>
                        <a:spcBef>
                          <a:spcPts val="200"/>
                        </a:spcBef>
                        <a:spcAft>
                          <a:spcPts val="0"/>
                        </a:spcAft>
                      </a:pPr>
                      <a:r>
                        <a:rPr lang="en-US" sz="2000">
                          <a:effectLst/>
                        </a:rPr>
                        <a:t>TRANG NGƯỜI DÙNG</a:t>
                      </a: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578" marR="6157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0212305"/>
                  </a:ext>
                </a:extLst>
              </a:tr>
              <a:tr h="1719787">
                <a:tc>
                  <a:txBody>
                    <a:bodyPr/>
                    <a:lstStyle/>
                    <a:p>
                      <a:pPr marL="0" marR="0">
                        <a:lnSpc>
                          <a:spcPct val="106000"/>
                        </a:lnSpc>
                        <a:spcBef>
                          <a:spcPts val="0"/>
                        </a:spcBef>
                        <a:spcAft>
                          <a:spcPts val="600"/>
                        </a:spcAft>
                      </a:pPr>
                      <a:r>
                        <a:rPr lang="en-US" sz="2000">
                          <a:effectLst/>
                        </a:rPr>
                        <a:t>1</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chủ</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chủ bao  gồm các thông tin:</a:t>
                      </a:r>
                    </a:p>
                    <a:p>
                      <a:pPr marL="342900" marR="0" lvl="0" indent="-342900">
                        <a:lnSpc>
                          <a:spcPct val="106000"/>
                        </a:lnSpc>
                        <a:spcBef>
                          <a:spcPts val="0"/>
                        </a:spcBef>
                        <a:spcAft>
                          <a:spcPts val="0"/>
                        </a:spcAft>
                        <a:buFont typeface="Symbol" panose="05050102010706020507" pitchFamily="18" charset="2"/>
                        <a:buChar char="-"/>
                      </a:pPr>
                      <a:r>
                        <a:rPr lang="en-US" sz="2000">
                          <a:effectLst/>
                        </a:rPr>
                        <a:t>Slider sản phẩm tự chuyển</a:t>
                      </a:r>
                    </a:p>
                    <a:p>
                      <a:pPr marL="342900" marR="0" lvl="0" indent="-342900">
                        <a:lnSpc>
                          <a:spcPct val="106000"/>
                        </a:lnSpc>
                        <a:spcBef>
                          <a:spcPts val="0"/>
                        </a:spcBef>
                        <a:spcAft>
                          <a:spcPts val="0"/>
                        </a:spcAft>
                        <a:buFont typeface="Symbol" panose="05050102010706020507" pitchFamily="18" charset="2"/>
                        <a:buChar char="-"/>
                      </a:pPr>
                      <a:r>
                        <a:rPr lang="en-US" sz="2000">
                          <a:effectLst/>
                        </a:rPr>
                        <a:t>Các ưu đãi, chính sách, các dịch vụ</a:t>
                      </a:r>
                    </a:p>
                    <a:p>
                      <a:pPr marL="342900" marR="0" lvl="0" indent="-342900">
                        <a:lnSpc>
                          <a:spcPct val="106000"/>
                        </a:lnSpc>
                        <a:spcBef>
                          <a:spcPts val="0"/>
                        </a:spcBef>
                        <a:spcAft>
                          <a:spcPts val="0"/>
                        </a:spcAft>
                        <a:buFont typeface="Symbol" panose="05050102010706020507" pitchFamily="18" charset="2"/>
                        <a:buChar char="-"/>
                      </a:pPr>
                      <a:r>
                        <a:rPr lang="en-US" sz="2000">
                          <a:effectLst/>
                        </a:rPr>
                        <a:t>Danh sách các sản phẩm theo phân loại</a:t>
                      </a:r>
                    </a:p>
                    <a:p>
                      <a:pPr marL="342900" marR="0" lvl="0" indent="-342900">
                        <a:lnSpc>
                          <a:spcPct val="106000"/>
                        </a:lnSpc>
                        <a:spcBef>
                          <a:spcPts val="0"/>
                        </a:spcBef>
                        <a:spcAft>
                          <a:spcPts val="600"/>
                        </a:spcAft>
                        <a:buFont typeface="Symbol" panose="05050102010706020507" pitchFamily="18" charset="2"/>
                        <a:buChar char="-"/>
                      </a:pPr>
                      <a:r>
                        <a:rPr lang="en-US" sz="2000">
                          <a:effectLst/>
                        </a:rPr>
                        <a:t>Các thông tin liên hệ</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78" marR="61578" marT="0" marB="0"/>
                </a:tc>
                <a:extLst>
                  <a:ext uri="{0D108BD9-81ED-4DB2-BD59-A6C34878D82A}">
                    <a16:rowId xmlns:a16="http://schemas.microsoft.com/office/drawing/2014/main" val="3003187383"/>
                  </a:ext>
                </a:extLst>
              </a:tr>
              <a:tr h="2369656">
                <a:tc>
                  <a:txBody>
                    <a:bodyPr/>
                    <a:lstStyle/>
                    <a:p>
                      <a:pPr marL="0" marR="0">
                        <a:lnSpc>
                          <a:spcPct val="106000"/>
                        </a:lnSpc>
                        <a:spcBef>
                          <a:spcPts val="0"/>
                        </a:spcBef>
                        <a:spcAft>
                          <a:spcPts val="600"/>
                        </a:spcAft>
                      </a:pPr>
                      <a:r>
                        <a:rPr lang="en-US" sz="2000">
                          <a:effectLst/>
                        </a:rPr>
                        <a:t>2</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Danh mục</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Danh mục bao gồm:</a:t>
                      </a:r>
                    </a:p>
                    <a:p>
                      <a:pPr marL="342900" marR="0" lvl="0" indent="-342900">
                        <a:lnSpc>
                          <a:spcPct val="106000"/>
                        </a:lnSpc>
                        <a:spcBef>
                          <a:spcPts val="0"/>
                        </a:spcBef>
                        <a:spcAft>
                          <a:spcPts val="0"/>
                        </a:spcAft>
                        <a:buFont typeface="Symbol" panose="05050102010706020507" pitchFamily="18" charset="2"/>
                        <a:buChar char="-"/>
                      </a:pPr>
                      <a:r>
                        <a:rPr lang="en-US" sz="2000">
                          <a:effectLst/>
                        </a:rPr>
                        <a:t>Hiển thị danh sách các sản phẩm</a:t>
                      </a:r>
                    </a:p>
                    <a:p>
                      <a:pPr marL="342900" marR="0" lvl="0" indent="-342900">
                        <a:lnSpc>
                          <a:spcPct val="106000"/>
                        </a:lnSpc>
                        <a:spcBef>
                          <a:spcPts val="0"/>
                        </a:spcBef>
                        <a:spcAft>
                          <a:spcPts val="0"/>
                        </a:spcAft>
                        <a:buFont typeface="Symbol" panose="05050102010706020507" pitchFamily="18" charset="2"/>
                        <a:buChar char="-"/>
                      </a:pPr>
                      <a:r>
                        <a:rPr lang="en-US" sz="2000">
                          <a:effectLst/>
                        </a:rPr>
                        <a:t>Bộ lọc hiển thị danh sách sản phẩm theo phân loại, màu sắc, kích thước (chưa sử dụng được trên dữ liệu từ api)</a:t>
                      </a:r>
                    </a:p>
                    <a:p>
                      <a:pPr marL="342900" marR="0" lvl="0" indent="-342900">
                        <a:lnSpc>
                          <a:spcPct val="106000"/>
                        </a:lnSpc>
                        <a:spcBef>
                          <a:spcPts val="0"/>
                        </a:spcBef>
                        <a:spcAft>
                          <a:spcPts val="600"/>
                        </a:spcAft>
                        <a:buFont typeface="Symbol" panose="05050102010706020507" pitchFamily="18" charset="2"/>
                        <a:buChar char="-"/>
                      </a:pPr>
                      <a:r>
                        <a:rPr lang="en-US" sz="2000">
                          <a:effectLst/>
                        </a:rPr>
                        <a:t>Chức năng xóa bộ lọc</a:t>
                      </a:r>
                    </a:p>
                    <a:p>
                      <a:pPr marL="0" marR="0">
                        <a:lnSpc>
                          <a:spcPct val="106000"/>
                        </a:lnSpc>
                        <a:spcBef>
                          <a:spcPts val="0"/>
                        </a:spcBef>
                        <a:spcAft>
                          <a:spcPts val="600"/>
                        </a:spcAft>
                      </a:pPr>
                      <a:r>
                        <a:rPr lang="en-US" sz="2000">
                          <a:effectLst/>
                        </a:rPr>
                        <a:t> </a:t>
                      </a:r>
                      <a:endParaRPr lang="en-US" sz="2000">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919477418"/>
                  </a:ext>
                </a:extLst>
              </a:tr>
              <a:tr h="530566">
                <a:tc>
                  <a:txBody>
                    <a:bodyPr/>
                    <a:lstStyle/>
                    <a:p>
                      <a:pPr marL="0" marR="0">
                        <a:lnSpc>
                          <a:spcPct val="106000"/>
                        </a:lnSpc>
                        <a:spcBef>
                          <a:spcPts val="0"/>
                        </a:spcBef>
                        <a:spcAft>
                          <a:spcPts val="600"/>
                        </a:spcAft>
                      </a:pPr>
                      <a:r>
                        <a:rPr lang="en-US" sz="2000">
                          <a:effectLst/>
                        </a:rPr>
                        <a:t>3</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Giới thiệu</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Giới thiệu về cửa hàng, banner quảng cáo, các chính sách tại cửa hàng</a:t>
                      </a:r>
                      <a:endParaRPr lang="en-US" sz="2000">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2910834744"/>
                  </a:ext>
                </a:extLst>
              </a:tr>
              <a:tr h="1719787">
                <a:tc>
                  <a:txBody>
                    <a:bodyPr/>
                    <a:lstStyle/>
                    <a:p>
                      <a:pPr marL="0" marR="0">
                        <a:lnSpc>
                          <a:spcPct val="106000"/>
                        </a:lnSpc>
                        <a:spcBef>
                          <a:spcPts val="0"/>
                        </a:spcBef>
                        <a:spcAft>
                          <a:spcPts val="600"/>
                        </a:spcAft>
                      </a:pPr>
                      <a:r>
                        <a:rPr lang="en-US" sz="2000">
                          <a:effectLst/>
                        </a:rPr>
                        <a:t>4</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Liên hệ</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liên hệ gồm:</a:t>
                      </a:r>
                    </a:p>
                    <a:p>
                      <a:pPr marL="342900" marR="0" lvl="0" indent="-342900">
                        <a:lnSpc>
                          <a:spcPct val="106000"/>
                        </a:lnSpc>
                        <a:spcBef>
                          <a:spcPts val="0"/>
                        </a:spcBef>
                        <a:spcAft>
                          <a:spcPts val="0"/>
                        </a:spcAft>
                        <a:buFont typeface="Symbol" panose="05050102010706020507" pitchFamily="18" charset="2"/>
                        <a:buChar char="-"/>
                      </a:pPr>
                      <a:r>
                        <a:rPr lang="en-US" sz="2000">
                          <a:effectLst/>
                        </a:rPr>
                        <a:t>Form điền thông tin người dùng(khi nhập đầy đủ thông tin, email sẽ được chuyển đến cho shop)</a:t>
                      </a:r>
                    </a:p>
                    <a:p>
                      <a:pPr marL="342900" marR="0" lvl="0" indent="-342900">
                        <a:lnSpc>
                          <a:spcPct val="106000"/>
                        </a:lnSpc>
                        <a:spcBef>
                          <a:spcPts val="0"/>
                        </a:spcBef>
                        <a:spcAft>
                          <a:spcPts val="0"/>
                        </a:spcAft>
                        <a:buFont typeface="Symbol" panose="05050102010706020507" pitchFamily="18" charset="2"/>
                        <a:buChar char="-"/>
                      </a:pPr>
                      <a:r>
                        <a:rPr lang="en-US" sz="2000">
                          <a:effectLst/>
                        </a:rPr>
                        <a:t>Bản đồ hiện vị trí </a:t>
                      </a:r>
                    </a:p>
                    <a:p>
                      <a:pPr marL="342900" marR="0" lvl="0" indent="-342900">
                        <a:lnSpc>
                          <a:spcPct val="106000"/>
                        </a:lnSpc>
                        <a:spcBef>
                          <a:spcPts val="0"/>
                        </a:spcBef>
                        <a:spcAft>
                          <a:spcPts val="600"/>
                        </a:spcAft>
                        <a:buFont typeface="Symbol" panose="05050102010706020507" pitchFamily="18" charset="2"/>
                        <a:buChar char="-"/>
                      </a:pPr>
                      <a:r>
                        <a:rPr lang="en-US" sz="2000">
                          <a:effectLst/>
                        </a:rPr>
                        <a:t>Banner quảng cáo</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78" marR="61578" marT="0" marB="0"/>
                </a:tc>
                <a:extLst>
                  <a:ext uri="{0D108BD9-81ED-4DB2-BD59-A6C34878D82A}">
                    <a16:rowId xmlns:a16="http://schemas.microsoft.com/office/drawing/2014/main" val="4135339579"/>
                  </a:ext>
                </a:extLst>
              </a:tr>
            </a:tbl>
          </a:graphicData>
        </a:graphic>
      </p:graphicFrame>
    </p:spTree>
    <p:extLst>
      <p:ext uri="{BB962C8B-B14F-4D97-AF65-F5344CB8AC3E}">
        <p14:creationId xmlns:p14="http://schemas.microsoft.com/office/powerpoint/2010/main" val="1760839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985</Words>
  <Application>Microsoft Office PowerPoint</Application>
  <PresentationFormat>Custom</PresentationFormat>
  <Paragraphs>176</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Oswald</vt:lpstr>
      <vt:lpstr>Calibri</vt:lpstr>
      <vt:lpstr>Saira ExtraCondensed Medium Bold</vt:lpstr>
      <vt:lpstr>Muli Regular Bold</vt:lpstr>
      <vt:lpstr>Muli Regular</vt:lpstr>
      <vt:lpstr>Wingdings</vt:lpstr>
      <vt:lpstr>Calibri Light</vt:lpstr>
      <vt:lpstr>Symbol</vt:lpstr>
      <vt:lpstr>Libre Baskerville</vt:lpstr>
      <vt:lpstr>Arial</vt:lpstr>
      <vt:lpstr>Times New Roman</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Nhân Minh</cp:lastModifiedBy>
  <cp:revision>12</cp:revision>
  <dcterms:created xsi:type="dcterms:W3CDTF">2006-08-16T00:00:00Z</dcterms:created>
  <dcterms:modified xsi:type="dcterms:W3CDTF">2023-05-07T05:13:12Z</dcterms:modified>
  <dc:identifier>DAFiKatEVoA</dc:identifier>
</cp:coreProperties>
</file>